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tiff" ContentType="image/tif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sldIdLst>
    <p:sldId id="323" r:id="rId2"/>
    <p:sldId id="333" r:id="rId3"/>
    <p:sldId id="334" r:id="rId4"/>
    <p:sldId id="335" r:id="rId5"/>
    <p:sldId id="341" r:id="rId6"/>
    <p:sldId id="336" r:id="rId7"/>
    <p:sldId id="351" r:id="rId8"/>
    <p:sldId id="352" r:id="rId9"/>
    <p:sldId id="353" r:id="rId10"/>
    <p:sldId id="342" r:id="rId11"/>
    <p:sldId id="337" r:id="rId12"/>
    <p:sldId id="350" r:id="rId13"/>
    <p:sldId id="344" r:id="rId14"/>
    <p:sldId id="345" r:id="rId15"/>
    <p:sldId id="349" r:id="rId16"/>
    <p:sldId id="354" r:id="rId17"/>
    <p:sldId id="356" r:id="rId1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pitchFamily="18" charset="0"/>
        <a:ea typeface="+mn-ea"/>
        <a:cs typeface="+mn-cs"/>
      </a:defRPr>
    </a:lvl1pPr>
    <a:lvl2pPr marL="457200" algn="l" rtl="0" eaLnBrk="0" fontAlgn="base" hangingPunct="0">
      <a:spcBef>
        <a:spcPct val="0"/>
      </a:spcBef>
      <a:spcAft>
        <a:spcPct val="0"/>
      </a:spcAft>
      <a:defRPr kern="1200">
        <a:solidFill>
          <a:schemeClr val="tx1"/>
        </a:solidFill>
        <a:latin typeface="Times" pitchFamily="18" charset="0"/>
        <a:ea typeface="+mn-ea"/>
        <a:cs typeface="+mn-cs"/>
      </a:defRPr>
    </a:lvl2pPr>
    <a:lvl3pPr marL="914400" algn="l" rtl="0" eaLnBrk="0" fontAlgn="base" hangingPunct="0">
      <a:spcBef>
        <a:spcPct val="0"/>
      </a:spcBef>
      <a:spcAft>
        <a:spcPct val="0"/>
      </a:spcAft>
      <a:defRPr kern="1200">
        <a:solidFill>
          <a:schemeClr val="tx1"/>
        </a:solidFill>
        <a:latin typeface="Times" pitchFamily="18" charset="0"/>
        <a:ea typeface="+mn-ea"/>
        <a:cs typeface="+mn-cs"/>
      </a:defRPr>
    </a:lvl3pPr>
    <a:lvl4pPr marL="1371600" algn="l" rtl="0" eaLnBrk="0" fontAlgn="base" hangingPunct="0">
      <a:spcBef>
        <a:spcPct val="0"/>
      </a:spcBef>
      <a:spcAft>
        <a:spcPct val="0"/>
      </a:spcAft>
      <a:defRPr kern="1200">
        <a:solidFill>
          <a:schemeClr val="tx1"/>
        </a:solidFill>
        <a:latin typeface="Times" pitchFamily="18" charset="0"/>
        <a:ea typeface="+mn-ea"/>
        <a:cs typeface="+mn-cs"/>
      </a:defRPr>
    </a:lvl4pPr>
    <a:lvl5pPr marL="1828800" algn="l" rtl="0" eaLnBrk="0" fontAlgn="base" hangingPunct="0">
      <a:spcBef>
        <a:spcPct val="0"/>
      </a:spcBef>
      <a:spcAft>
        <a:spcPct val="0"/>
      </a:spcAft>
      <a:defRPr kern="1200">
        <a:solidFill>
          <a:schemeClr val="tx1"/>
        </a:solidFill>
        <a:latin typeface="Times" pitchFamily="18" charset="0"/>
        <a:ea typeface="+mn-ea"/>
        <a:cs typeface="+mn-cs"/>
      </a:defRPr>
    </a:lvl5pPr>
    <a:lvl6pPr marL="2286000" algn="l" defTabSz="914400" rtl="0" eaLnBrk="1" latinLnBrk="0" hangingPunct="1">
      <a:defRPr kern="1200">
        <a:solidFill>
          <a:schemeClr val="tx1"/>
        </a:solidFill>
        <a:latin typeface="Times" pitchFamily="18" charset="0"/>
        <a:ea typeface="+mn-ea"/>
        <a:cs typeface="+mn-cs"/>
      </a:defRPr>
    </a:lvl6pPr>
    <a:lvl7pPr marL="2743200" algn="l" defTabSz="914400" rtl="0" eaLnBrk="1" latinLnBrk="0" hangingPunct="1">
      <a:defRPr kern="1200">
        <a:solidFill>
          <a:schemeClr val="tx1"/>
        </a:solidFill>
        <a:latin typeface="Times" pitchFamily="18" charset="0"/>
        <a:ea typeface="+mn-ea"/>
        <a:cs typeface="+mn-cs"/>
      </a:defRPr>
    </a:lvl7pPr>
    <a:lvl8pPr marL="3200400" algn="l" defTabSz="914400" rtl="0" eaLnBrk="1" latinLnBrk="0" hangingPunct="1">
      <a:defRPr kern="1200">
        <a:solidFill>
          <a:schemeClr val="tx1"/>
        </a:solidFill>
        <a:latin typeface="Times" pitchFamily="18" charset="0"/>
        <a:ea typeface="+mn-ea"/>
        <a:cs typeface="+mn-cs"/>
      </a:defRPr>
    </a:lvl8pPr>
    <a:lvl9pPr marL="3657600" algn="l" defTabSz="914400" rtl="0" eaLnBrk="1" latinLnBrk="0" hangingPunct="1">
      <a:defRPr kern="1200">
        <a:solidFill>
          <a:schemeClr val="tx1"/>
        </a:solidFill>
        <a:latin typeface="Times"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BEBEEA"/>
    <a:srgbClr val="B6E2A6"/>
    <a:srgbClr val="9ED88A"/>
    <a:srgbClr val="FF9900"/>
    <a:srgbClr val="FF0000"/>
    <a:srgbClr val="55A73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67" autoAdjust="0"/>
  </p:normalViewPr>
  <p:slideViewPr>
    <p:cSldViewPr snapToGrid="0">
      <p:cViewPr>
        <p:scale>
          <a:sx n="66" d="100"/>
          <a:sy n="66" d="100"/>
        </p:scale>
        <p:origin x="-1194" y="-1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1229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229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1229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644AB28-2FC9-478D-9AD4-E6C4BBDFEAE8}"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8" charset="0"/>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Kevin</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Mark – with Derek pointing things</a:t>
            </a:r>
            <a:r>
              <a:rPr lang="en-US" baseline="0" dirty="0" smtClean="0"/>
              <a:t> out on his laptop</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Mark – with Derek pointing things</a:t>
            </a:r>
            <a:r>
              <a:rPr lang="en-US" baseline="0" dirty="0" smtClean="0"/>
              <a:t> out on his laptop</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Derek – presents this and points</a:t>
            </a:r>
            <a:r>
              <a:rPr lang="en-US" baseline="0" dirty="0" smtClean="0"/>
              <a:t> other stuff out on the spreadsheet</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Mark</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Mark</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Derek</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Derek</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Derek</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Kevin</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Kevin</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Lee</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Lee</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Lee</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Charlie</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Charlie</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Charlie</a:t>
            </a:r>
            <a:endParaRPr lang="en-US" dirty="0"/>
          </a:p>
        </p:txBody>
      </p:sp>
      <p:sp>
        <p:nvSpPr>
          <p:cNvPr id="4" name="Slide Number Placeholder 3"/>
          <p:cNvSpPr>
            <a:spLocks noGrp="1"/>
          </p:cNvSpPr>
          <p:nvPr>
            <p:ph type="sldNum" sz="quarter" idx="10"/>
          </p:nvPr>
        </p:nvSpPr>
        <p:spPr/>
        <p:txBody>
          <a:bodyPr/>
          <a:lstStyle/>
          <a:p>
            <a:fld id="{8644AB28-2FC9-478D-9AD4-E6C4BBDFEAE8}"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3" name="Rectangle 3"/>
          <p:cNvSpPr>
            <a:spLocks noChangeArrowheads="1"/>
          </p:cNvSpPr>
          <p:nvPr/>
        </p:nvSpPr>
        <p:spPr bwMode="auto">
          <a:xfrm>
            <a:off x="0" y="0"/>
            <a:ext cx="838200" cy="6858000"/>
          </a:xfrm>
          <a:prstGeom prst="rect">
            <a:avLst/>
          </a:prstGeom>
          <a:solidFill>
            <a:srgbClr val="55A738"/>
          </a:solidFill>
          <a:ln w="9525">
            <a:noFill/>
            <a:miter lim="800000"/>
            <a:headEnd/>
            <a:tailEnd/>
          </a:ln>
          <a:effectLst/>
        </p:spPr>
        <p:txBody>
          <a:bodyPr wrap="none" anchor="ctr"/>
          <a:lstStyle/>
          <a:p>
            <a:endParaRPr lang="en-US"/>
          </a:p>
        </p:txBody>
      </p:sp>
      <p:sp>
        <p:nvSpPr>
          <p:cNvPr id="5125" name="Line 5"/>
          <p:cNvSpPr>
            <a:spLocks noChangeShapeType="1"/>
          </p:cNvSpPr>
          <p:nvPr/>
        </p:nvSpPr>
        <p:spPr bwMode="auto">
          <a:xfrm>
            <a:off x="838200" y="914400"/>
            <a:ext cx="3962400" cy="0"/>
          </a:xfrm>
          <a:prstGeom prst="line">
            <a:avLst/>
          </a:prstGeom>
          <a:noFill/>
          <a:ln w="25400">
            <a:solidFill>
              <a:srgbClr val="55A738"/>
            </a:solidFill>
            <a:round/>
            <a:headEnd/>
            <a:tailEnd/>
          </a:ln>
          <a:effectLst/>
        </p:spPr>
        <p:txBody>
          <a:bodyPr wrap="none" anchor="ctr"/>
          <a:lstStyle/>
          <a:p>
            <a:endParaRPr lang="en-US"/>
          </a:p>
        </p:txBody>
      </p:sp>
      <p:sp>
        <p:nvSpPr>
          <p:cNvPr id="5128" name="Rectangle 8"/>
          <p:cNvSpPr>
            <a:spLocks noGrp="1" noChangeArrowheads="1"/>
          </p:cNvSpPr>
          <p:nvPr>
            <p:ph type="ctrTitle"/>
          </p:nvPr>
        </p:nvSpPr>
        <p:spPr>
          <a:xfrm>
            <a:off x="1371600" y="152400"/>
            <a:ext cx="7086600" cy="1143000"/>
          </a:xfrm>
        </p:spPr>
        <p:txBody>
          <a:bodyPr/>
          <a:lstStyle>
            <a:lvl1pPr>
              <a:defRPr/>
            </a:lvl1pPr>
          </a:lstStyle>
          <a:p>
            <a:r>
              <a:rPr lang="en-GB"/>
              <a:t>Click to edit Master title style</a:t>
            </a:r>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599" y="237994"/>
            <a:ext cx="7108521" cy="789139"/>
          </a:xfrm>
        </p:spPr>
        <p:txBody>
          <a:bodyPr/>
          <a:lstStyle/>
          <a:p>
            <a:r>
              <a:rPr lang="en-US" smtClean="0"/>
              <a:t>Click to edit Master title style</a:t>
            </a:r>
            <a:endParaRPr lang="en-US"/>
          </a:p>
        </p:txBody>
      </p:sp>
      <p:sp>
        <p:nvSpPr>
          <p:cNvPr id="3" name="Content Placeholder 2"/>
          <p:cNvSpPr>
            <a:spLocks noGrp="1"/>
          </p:cNvSpPr>
          <p:nvPr>
            <p:ph idx="1"/>
          </p:nvPr>
        </p:nvSpPr>
        <p:spPr>
          <a:xfrm>
            <a:off x="1371600" y="1152395"/>
            <a:ext cx="7239000" cy="537366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8" name="Rectangle 34"/>
          <p:cNvSpPr>
            <a:spLocks noChangeArrowheads="1"/>
          </p:cNvSpPr>
          <p:nvPr/>
        </p:nvSpPr>
        <p:spPr bwMode="auto">
          <a:xfrm>
            <a:off x="0" y="0"/>
            <a:ext cx="838200" cy="6858000"/>
          </a:xfrm>
          <a:prstGeom prst="rect">
            <a:avLst/>
          </a:prstGeom>
          <a:solidFill>
            <a:srgbClr val="55A738"/>
          </a:solidFill>
          <a:ln w="9525">
            <a:noFill/>
            <a:miter lim="800000"/>
            <a:headEnd/>
            <a:tailEnd/>
          </a:ln>
          <a:effectLst/>
        </p:spPr>
        <p:txBody>
          <a:bodyPr wrap="none" anchor="ctr"/>
          <a:lstStyle/>
          <a:p>
            <a:endParaRPr lang="en-US"/>
          </a:p>
        </p:txBody>
      </p:sp>
      <p:sp>
        <p:nvSpPr>
          <p:cNvPr id="1059" name="Text Box 35"/>
          <p:cNvSpPr txBox="1">
            <a:spLocks noChangeArrowheads="1"/>
          </p:cNvSpPr>
          <p:nvPr/>
        </p:nvSpPr>
        <p:spPr bwMode="auto">
          <a:xfrm rot="5400000">
            <a:off x="-2782093" y="3290094"/>
            <a:ext cx="6072187" cy="396875"/>
          </a:xfrm>
          <a:prstGeom prst="rect">
            <a:avLst/>
          </a:prstGeom>
          <a:noFill/>
          <a:ln w="9525">
            <a:noFill/>
            <a:miter lim="800000"/>
            <a:headEnd/>
            <a:tailEnd/>
          </a:ln>
          <a:effectLst/>
        </p:spPr>
        <p:txBody>
          <a:bodyPr>
            <a:spAutoFit/>
          </a:bodyPr>
          <a:lstStyle/>
          <a:p>
            <a:pPr eaLnBrk="1" hangingPunct="1">
              <a:spcBef>
                <a:spcPct val="50000"/>
              </a:spcBef>
            </a:pPr>
            <a:r>
              <a:rPr lang="en-GB" sz="2000" dirty="0" smtClean="0">
                <a:solidFill>
                  <a:schemeClr val="bg1"/>
                </a:solidFill>
                <a:latin typeface="Arial" charset="0"/>
              </a:rPr>
              <a:t>Decision Maker 2000 </a:t>
            </a:r>
            <a:r>
              <a:rPr lang="en-GB" sz="2000" dirty="0" smtClean="0">
                <a:solidFill>
                  <a:srgbClr val="92D050"/>
                </a:solidFill>
                <a:latin typeface="Arial" charset="0"/>
              </a:rPr>
              <a:t>Bachelor Party Edition</a:t>
            </a:r>
            <a:endParaRPr lang="en-US" sz="2000" b="1" dirty="0">
              <a:solidFill>
                <a:srgbClr val="92D050"/>
              </a:solidFill>
              <a:latin typeface="Arial" charset="0"/>
            </a:endParaRPr>
          </a:p>
        </p:txBody>
      </p:sp>
      <p:sp>
        <p:nvSpPr>
          <p:cNvPr id="1060" name="Line 36"/>
          <p:cNvSpPr>
            <a:spLocks noChangeShapeType="1"/>
          </p:cNvSpPr>
          <p:nvPr/>
        </p:nvSpPr>
        <p:spPr bwMode="auto">
          <a:xfrm>
            <a:off x="838200" y="914400"/>
            <a:ext cx="3733800" cy="0"/>
          </a:xfrm>
          <a:prstGeom prst="line">
            <a:avLst/>
          </a:prstGeom>
          <a:noFill/>
          <a:ln w="25400">
            <a:solidFill>
              <a:srgbClr val="55A738"/>
            </a:solidFill>
            <a:round/>
            <a:headEnd/>
            <a:tailEnd/>
          </a:ln>
          <a:effectLst/>
        </p:spPr>
        <p:txBody>
          <a:bodyPr wrap="none" anchor="ctr"/>
          <a:lstStyle/>
          <a:p>
            <a:endParaRPr lang="en-US"/>
          </a:p>
        </p:txBody>
      </p:sp>
      <p:sp>
        <p:nvSpPr>
          <p:cNvPr id="1063" name="Rectangle 39"/>
          <p:cNvSpPr>
            <a:spLocks noGrp="1" noChangeArrowheads="1"/>
          </p:cNvSpPr>
          <p:nvPr>
            <p:ph type="body" idx="1"/>
          </p:nvPr>
        </p:nvSpPr>
        <p:spPr bwMode="auto">
          <a:xfrm>
            <a:off x="1371600" y="1600200"/>
            <a:ext cx="72390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64" name="Rectangle 40"/>
          <p:cNvSpPr>
            <a:spLocks noGrp="1" noChangeArrowheads="1"/>
          </p:cNvSpPr>
          <p:nvPr>
            <p:ph type="title"/>
          </p:nvPr>
        </p:nvSpPr>
        <p:spPr bwMode="auto">
          <a:xfrm>
            <a:off x="1371600" y="152400"/>
            <a:ext cx="5562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p:fade/>
  </p:transition>
  <p:txStyles>
    <p:titleStyle>
      <a:lvl1pPr algn="l" rtl="0" fontAlgn="base">
        <a:spcBef>
          <a:spcPct val="0"/>
        </a:spcBef>
        <a:spcAft>
          <a:spcPct val="0"/>
        </a:spcAft>
        <a:defRPr sz="2400" b="1">
          <a:solidFill>
            <a:srgbClr val="55A738"/>
          </a:solidFill>
          <a:latin typeface="+mj-lt"/>
          <a:ea typeface="+mj-ea"/>
          <a:cs typeface="+mj-cs"/>
        </a:defRPr>
      </a:lvl1pPr>
      <a:lvl2pPr algn="l" rtl="0" fontAlgn="base">
        <a:spcBef>
          <a:spcPct val="0"/>
        </a:spcBef>
        <a:spcAft>
          <a:spcPct val="0"/>
        </a:spcAft>
        <a:defRPr sz="2400" b="1">
          <a:solidFill>
            <a:srgbClr val="55A738"/>
          </a:solidFill>
          <a:latin typeface="Arial" charset="0"/>
        </a:defRPr>
      </a:lvl2pPr>
      <a:lvl3pPr algn="l" rtl="0" fontAlgn="base">
        <a:spcBef>
          <a:spcPct val="0"/>
        </a:spcBef>
        <a:spcAft>
          <a:spcPct val="0"/>
        </a:spcAft>
        <a:defRPr sz="2400" b="1">
          <a:solidFill>
            <a:srgbClr val="55A738"/>
          </a:solidFill>
          <a:latin typeface="Arial" charset="0"/>
        </a:defRPr>
      </a:lvl3pPr>
      <a:lvl4pPr algn="l" rtl="0" fontAlgn="base">
        <a:spcBef>
          <a:spcPct val="0"/>
        </a:spcBef>
        <a:spcAft>
          <a:spcPct val="0"/>
        </a:spcAft>
        <a:defRPr sz="2400" b="1">
          <a:solidFill>
            <a:srgbClr val="55A738"/>
          </a:solidFill>
          <a:latin typeface="Arial" charset="0"/>
        </a:defRPr>
      </a:lvl4pPr>
      <a:lvl5pPr algn="l" rtl="0" fontAlgn="base">
        <a:spcBef>
          <a:spcPct val="0"/>
        </a:spcBef>
        <a:spcAft>
          <a:spcPct val="0"/>
        </a:spcAft>
        <a:defRPr sz="2400" b="1">
          <a:solidFill>
            <a:srgbClr val="55A738"/>
          </a:solidFill>
          <a:latin typeface="Arial" charset="0"/>
        </a:defRPr>
      </a:lvl5pPr>
      <a:lvl6pPr marL="457200" algn="l" rtl="0" fontAlgn="base">
        <a:spcBef>
          <a:spcPct val="0"/>
        </a:spcBef>
        <a:spcAft>
          <a:spcPct val="0"/>
        </a:spcAft>
        <a:defRPr sz="2400" b="1">
          <a:solidFill>
            <a:srgbClr val="55A738"/>
          </a:solidFill>
          <a:latin typeface="Arial" charset="0"/>
        </a:defRPr>
      </a:lvl6pPr>
      <a:lvl7pPr marL="914400" algn="l" rtl="0" fontAlgn="base">
        <a:spcBef>
          <a:spcPct val="0"/>
        </a:spcBef>
        <a:spcAft>
          <a:spcPct val="0"/>
        </a:spcAft>
        <a:defRPr sz="2400" b="1">
          <a:solidFill>
            <a:srgbClr val="55A738"/>
          </a:solidFill>
          <a:latin typeface="Arial" charset="0"/>
        </a:defRPr>
      </a:lvl7pPr>
      <a:lvl8pPr marL="1371600" algn="l" rtl="0" fontAlgn="base">
        <a:spcBef>
          <a:spcPct val="0"/>
        </a:spcBef>
        <a:spcAft>
          <a:spcPct val="0"/>
        </a:spcAft>
        <a:defRPr sz="2400" b="1">
          <a:solidFill>
            <a:srgbClr val="55A738"/>
          </a:solidFill>
          <a:latin typeface="Arial" charset="0"/>
        </a:defRPr>
      </a:lvl8pPr>
      <a:lvl9pPr marL="1828800" algn="l" rtl="0" fontAlgn="base">
        <a:spcBef>
          <a:spcPct val="0"/>
        </a:spcBef>
        <a:spcAft>
          <a:spcPct val="0"/>
        </a:spcAft>
        <a:defRPr sz="2400" b="1">
          <a:solidFill>
            <a:srgbClr val="55A738"/>
          </a:solidFill>
          <a:latin typeface="Arial" charset="0"/>
        </a:defRPr>
      </a:lvl9pPr>
    </p:titleStyle>
    <p:bodyStyle>
      <a:lvl1pPr marL="342900" indent="-342900" algn="l" rtl="0" fontAlgn="base">
        <a:spcBef>
          <a:spcPct val="20000"/>
        </a:spcBef>
        <a:spcAft>
          <a:spcPct val="0"/>
        </a:spcAft>
        <a:buClr>
          <a:srgbClr val="07AC00"/>
        </a:buClr>
        <a:buFont typeface="Wingdings" pitchFamily="2" charset="2"/>
        <a:buChar char="§"/>
        <a:defRPr sz="2000">
          <a:solidFill>
            <a:schemeClr val="tx1"/>
          </a:solidFill>
          <a:latin typeface="+mn-lt"/>
          <a:ea typeface="+mn-ea"/>
          <a:cs typeface="+mn-cs"/>
        </a:defRPr>
      </a:lvl1pPr>
      <a:lvl2pPr marL="742950" indent="-285750" algn="l" rtl="0" fontAlgn="base">
        <a:spcBef>
          <a:spcPct val="20000"/>
        </a:spcBef>
        <a:spcAft>
          <a:spcPct val="0"/>
        </a:spcAft>
        <a:buClr>
          <a:srgbClr val="07AC00"/>
        </a:buClr>
        <a:buSzPct val="125000"/>
        <a:buFont typeface="Wingdings" pitchFamily="2" charset="2"/>
        <a:buChar char="§"/>
        <a:defRPr sz="1600">
          <a:solidFill>
            <a:schemeClr val="tx1"/>
          </a:solidFill>
          <a:latin typeface="+mn-lt"/>
        </a:defRPr>
      </a:lvl2pPr>
      <a:lvl3pPr marL="1143000" indent="-228600" algn="l" rtl="0" fontAlgn="base">
        <a:spcBef>
          <a:spcPct val="20000"/>
        </a:spcBef>
        <a:spcAft>
          <a:spcPct val="0"/>
        </a:spcAft>
        <a:buClr>
          <a:srgbClr val="07AC00"/>
        </a:buClr>
        <a:buSzPct val="125000"/>
        <a:buFont typeface="Wingdings" pitchFamily="2" charset="2"/>
        <a:buChar char="§"/>
        <a:defRPr sz="1600">
          <a:solidFill>
            <a:schemeClr val="tx1"/>
          </a:solidFill>
          <a:latin typeface="+mn-lt"/>
        </a:defRPr>
      </a:lvl3pPr>
      <a:lvl4pPr marL="1562100" indent="-228600" algn="l" rtl="0" fontAlgn="base">
        <a:spcBef>
          <a:spcPct val="20000"/>
        </a:spcBef>
        <a:spcAft>
          <a:spcPct val="0"/>
        </a:spcAft>
        <a:buClr>
          <a:srgbClr val="07AC00"/>
        </a:buClr>
        <a:buSzPct val="125000"/>
        <a:buFont typeface="Wingdings" pitchFamily="2" charset="2"/>
        <a:buChar char="§"/>
        <a:defRPr sz="1600">
          <a:solidFill>
            <a:schemeClr val="tx1"/>
          </a:solidFill>
          <a:latin typeface="+mn-lt"/>
        </a:defRPr>
      </a:lvl4pPr>
      <a:lvl5pPr marL="1981200" indent="-228600" algn="l" rtl="0" fontAlgn="base">
        <a:spcBef>
          <a:spcPct val="20000"/>
        </a:spcBef>
        <a:spcAft>
          <a:spcPct val="0"/>
        </a:spcAft>
        <a:buClr>
          <a:srgbClr val="07AC00"/>
        </a:buClr>
        <a:buSzPct val="125000"/>
        <a:buFont typeface="Wingdings" pitchFamily="2" charset="2"/>
        <a:buChar char="§"/>
        <a:defRPr sz="1600">
          <a:solidFill>
            <a:schemeClr val="tx1"/>
          </a:solidFill>
          <a:latin typeface="+mn-lt"/>
        </a:defRPr>
      </a:lvl5pPr>
      <a:lvl6pPr marL="2438400" indent="-228600" algn="l" rtl="0" fontAlgn="base">
        <a:spcBef>
          <a:spcPct val="20000"/>
        </a:spcBef>
        <a:spcAft>
          <a:spcPct val="0"/>
        </a:spcAft>
        <a:buClr>
          <a:srgbClr val="07AC00"/>
        </a:buClr>
        <a:buSzPct val="125000"/>
        <a:buFont typeface="Wingdings" pitchFamily="2" charset="2"/>
        <a:buChar char="§"/>
        <a:defRPr sz="1600">
          <a:solidFill>
            <a:schemeClr val="tx1"/>
          </a:solidFill>
          <a:latin typeface="+mn-lt"/>
        </a:defRPr>
      </a:lvl6pPr>
      <a:lvl7pPr marL="2895600" indent="-228600" algn="l" rtl="0" fontAlgn="base">
        <a:spcBef>
          <a:spcPct val="20000"/>
        </a:spcBef>
        <a:spcAft>
          <a:spcPct val="0"/>
        </a:spcAft>
        <a:buClr>
          <a:srgbClr val="07AC00"/>
        </a:buClr>
        <a:buSzPct val="125000"/>
        <a:buFont typeface="Wingdings" pitchFamily="2" charset="2"/>
        <a:buChar char="§"/>
        <a:defRPr sz="1600">
          <a:solidFill>
            <a:schemeClr val="tx1"/>
          </a:solidFill>
          <a:latin typeface="+mn-lt"/>
        </a:defRPr>
      </a:lvl7pPr>
      <a:lvl8pPr marL="3352800" indent="-228600" algn="l" rtl="0" fontAlgn="base">
        <a:spcBef>
          <a:spcPct val="20000"/>
        </a:spcBef>
        <a:spcAft>
          <a:spcPct val="0"/>
        </a:spcAft>
        <a:buClr>
          <a:srgbClr val="07AC00"/>
        </a:buClr>
        <a:buSzPct val="125000"/>
        <a:buFont typeface="Wingdings" pitchFamily="2" charset="2"/>
        <a:buChar char="§"/>
        <a:defRPr sz="1600">
          <a:solidFill>
            <a:schemeClr val="tx1"/>
          </a:solidFill>
          <a:latin typeface="+mn-lt"/>
        </a:defRPr>
      </a:lvl8pPr>
      <a:lvl9pPr marL="3810000" indent="-228600" algn="l" rtl="0" fontAlgn="base">
        <a:spcBef>
          <a:spcPct val="20000"/>
        </a:spcBef>
        <a:spcAft>
          <a:spcPct val="0"/>
        </a:spcAft>
        <a:buClr>
          <a:srgbClr val="07AC00"/>
        </a:buClr>
        <a:buSzPct val="12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tiff"/></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pn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ctrTitle"/>
          </p:nvPr>
        </p:nvSpPr>
        <p:spPr>
          <a:xfrm>
            <a:off x="1371600" y="1473200"/>
            <a:ext cx="7086600" cy="1143000"/>
          </a:xfrm>
        </p:spPr>
        <p:txBody>
          <a:bodyPr/>
          <a:lstStyle/>
          <a:p>
            <a:r>
              <a:rPr lang="en-US" dirty="0" smtClean="0"/>
              <a:t>Decision Maker 2000™</a:t>
            </a:r>
            <a:br>
              <a:rPr lang="en-US" dirty="0" smtClean="0"/>
            </a:br>
            <a:r>
              <a:rPr lang="en-US" dirty="0" smtClean="0"/>
              <a:t>Bachelor Party Edition</a:t>
            </a:r>
            <a:r>
              <a:rPr lang="en-US" dirty="0"/>
              <a:t/>
            </a:r>
            <a:br>
              <a:rPr lang="en-US" dirty="0"/>
            </a:br>
            <a:r>
              <a:rPr lang="en-US" dirty="0"/>
              <a:t/>
            </a:r>
            <a:br>
              <a:rPr lang="en-US" dirty="0"/>
            </a:br>
            <a:r>
              <a:rPr lang="en-US" sz="1800" b="0" dirty="0" smtClean="0"/>
              <a:t>April 26, 2010</a:t>
            </a:r>
            <a:endParaRPr lang="en-US" sz="1800" b="0" dirty="0"/>
          </a:p>
        </p:txBody>
      </p:sp>
      <p:sp>
        <p:nvSpPr>
          <p:cNvPr id="119811" name="Rectangle 3"/>
          <p:cNvSpPr>
            <a:spLocks noGrp="1" noChangeArrowheads="1"/>
          </p:cNvSpPr>
          <p:nvPr>
            <p:ph type="subTitle" idx="1"/>
          </p:nvPr>
        </p:nvSpPr>
        <p:spPr bwMode="auto">
          <a:xfrm>
            <a:off x="1371600" y="3073400"/>
            <a:ext cx="6400800" cy="1752600"/>
          </a:xfrm>
          <a:prstGeom prst="rect">
            <a:avLst/>
          </a:prstGeom>
          <a:noFill/>
          <a:ln>
            <a:miter lim="800000"/>
            <a:headEnd/>
            <a:tailEnd/>
          </a:ln>
        </p:spPr>
        <p:txBody>
          <a:bodyPr/>
          <a:lstStyle/>
          <a:p>
            <a:pPr marL="0" indent="0">
              <a:buFont typeface="Wingdings" pitchFamily="2" charset="2"/>
              <a:buNone/>
            </a:pPr>
            <a:r>
              <a:rPr lang="en-US" sz="1600" dirty="0" smtClean="0">
                <a:solidFill>
                  <a:schemeClr val="bg2"/>
                </a:solidFill>
              </a:rPr>
              <a:t>Mark </a:t>
            </a:r>
            <a:r>
              <a:rPr lang="en-US" sz="1600" dirty="0" err="1" smtClean="0">
                <a:solidFill>
                  <a:schemeClr val="bg2"/>
                </a:solidFill>
              </a:rPr>
              <a:t>Amlin</a:t>
            </a:r>
            <a:endParaRPr lang="en-US" sz="1600" dirty="0" smtClean="0">
              <a:solidFill>
                <a:schemeClr val="bg2"/>
              </a:solidFill>
            </a:endParaRPr>
          </a:p>
          <a:p>
            <a:pPr marL="0" indent="0">
              <a:buFont typeface="Wingdings" pitchFamily="2" charset="2"/>
              <a:buNone/>
            </a:pPr>
            <a:r>
              <a:rPr lang="en-US" sz="1600" dirty="0" smtClean="0">
                <a:solidFill>
                  <a:schemeClr val="bg2"/>
                </a:solidFill>
              </a:rPr>
              <a:t>Derek </a:t>
            </a:r>
            <a:r>
              <a:rPr lang="en-US" sz="1600" dirty="0" err="1" smtClean="0">
                <a:solidFill>
                  <a:schemeClr val="bg2"/>
                </a:solidFill>
              </a:rPr>
              <a:t>Bagozzi</a:t>
            </a:r>
            <a:endParaRPr lang="en-US" sz="1600" dirty="0" smtClean="0">
              <a:solidFill>
                <a:schemeClr val="bg2"/>
              </a:solidFill>
            </a:endParaRPr>
          </a:p>
          <a:p>
            <a:pPr marL="0" indent="0">
              <a:buFont typeface="Wingdings" pitchFamily="2" charset="2"/>
              <a:buNone/>
            </a:pPr>
            <a:r>
              <a:rPr lang="en-US" sz="1600" dirty="0" smtClean="0">
                <a:solidFill>
                  <a:schemeClr val="bg2"/>
                </a:solidFill>
              </a:rPr>
              <a:t>Charlie </a:t>
            </a:r>
            <a:r>
              <a:rPr lang="en-US" sz="1600" dirty="0" err="1" smtClean="0">
                <a:solidFill>
                  <a:schemeClr val="bg2"/>
                </a:solidFill>
              </a:rPr>
              <a:t>Kleeman</a:t>
            </a:r>
            <a:endParaRPr lang="en-US" sz="1600" dirty="0">
              <a:solidFill>
                <a:schemeClr val="bg2"/>
              </a:solidFill>
            </a:endParaRPr>
          </a:p>
          <a:p>
            <a:pPr marL="0" indent="0">
              <a:buFont typeface="Wingdings" pitchFamily="2" charset="2"/>
              <a:buNone/>
            </a:pPr>
            <a:r>
              <a:rPr lang="en-US" sz="1600" dirty="0">
                <a:solidFill>
                  <a:schemeClr val="bg2"/>
                </a:solidFill>
              </a:rPr>
              <a:t>Kevin Metz</a:t>
            </a:r>
          </a:p>
          <a:p>
            <a:pPr marL="0" indent="0">
              <a:buFont typeface="Wingdings" pitchFamily="2" charset="2"/>
              <a:buNone/>
            </a:pPr>
            <a:r>
              <a:rPr lang="en-US" sz="1600" dirty="0" smtClean="0">
                <a:solidFill>
                  <a:schemeClr val="bg2"/>
                </a:solidFill>
              </a:rPr>
              <a:t>Lee Meyer</a:t>
            </a:r>
            <a:endParaRPr lang="en-US" sz="1600" dirty="0">
              <a:solidFill>
                <a:schemeClr val="bg2"/>
              </a:solidFill>
            </a:endParaRPr>
          </a:p>
        </p:txBody>
      </p:sp>
      <p:sp>
        <p:nvSpPr>
          <p:cNvPr id="119812" name="Line 4"/>
          <p:cNvSpPr>
            <a:spLocks noChangeShapeType="1"/>
          </p:cNvSpPr>
          <p:nvPr/>
        </p:nvSpPr>
        <p:spPr bwMode="auto">
          <a:xfrm>
            <a:off x="5410200" y="5150772"/>
            <a:ext cx="3733800" cy="0"/>
          </a:xfrm>
          <a:prstGeom prst="line">
            <a:avLst/>
          </a:prstGeom>
          <a:noFill/>
          <a:ln w="25400">
            <a:solidFill>
              <a:srgbClr val="55A738"/>
            </a:solidFill>
            <a:round/>
            <a:headEnd/>
            <a:tailEnd/>
          </a:ln>
          <a:effectLst/>
        </p:spPr>
        <p:txBody>
          <a:bodyPr wrap="none" anchor="ctr"/>
          <a:lstStyle/>
          <a:p>
            <a:endParaRPr lang="en-US"/>
          </a:p>
        </p:txBody>
      </p:sp>
      <p:pic>
        <p:nvPicPr>
          <p:cNvPr id="119818" name="Picture 10" descr="http://www.jestdesigns.com/images/stores/game_over/dead-man-walking-bachelor-party_v100-3_400x.gif"/>
          <p:cNvPicPr>
            <a:picLocks noChangeAspect="1" noChangeArrowheads="1"/>
          </p:cNvPicPr>
          <p:nvPr/>
        </p:nvPicPr>
        <p:blipFill>
          <a:blip r:embed="rId3" cstate="print"/>
          <a:srcRect/>
          <a:stretch>
            <a:fillRect/>
          </a:stretch>
        </p:blipFill>
        <p:spPr bwMode="auto">
          <a:xfrm>
            <a:off x="5494338" y="1381373"/>
            <a:ext cx="3294062" cy="3294063"/>
          </a:xfrm>
          <a:prstGeom prst="rect">
            <a:avLst/>
          </a:prstGeom>
          <a:noFill/>
        </p:spPr>
      </p:pic>
      <p:sp>
        <p:nvSpPr>
          <p:cNvPr id="6" name="TextBox 5"/>
          <p:cNvSpPr txBox="1"/>
          <p:nvPr/>
        </p:nvSpPr>
        <p:spPr>
          <a:xfrm>
            <a:off x="1341627" y="5534561"/>
            <a:ext cx="7308888" cy="1323439"/>
          </a:xfrm>
          <a:prstGeom prst="rect">
            <a:avLst/>
          </a:prstGeom>
          <a:noFill/>
          <a:ln>
            <a:solidFill>
              <a:schemeClr val="tx1"/>
            </a:solidFill>
          </a:ln>
        </p:spPr>
        <p:txBody>
          <a:bodyPr wrap="square" rtlCol="0">
            <a:spAutoFit/>
          </a:bodyPr>
          <a:lstStyle/>
          <a:p>
            <a:pPr algn="ctr"/>
            <a:r>
              <a:rPr lang="en-US" sz="1000" b="1" u="sng" dirty="0" smtClean="0"/>
              <a:t>Disclaimers</a:t>
            </a:r>
          </a:p>
          <a:p>
            <a:pPr algn="ctr"/>
            <a:endParaRPr lang="en-US" sz="1000" b="1" dirty="0" smtClean="0"/>
          </a:p>
          <a:p>
            <a:pPr marL="231775" indent="-231775">
              <a:buFont typeface="Arial" pitchFamily="34" charset="0"/>
              <a:buChar char="•"/>
            </a:pPr>
            <a:r>
              <a:rPr lang="en-US" sz="1000" dirty="0" smtClean="0"/>
              <a:t>Contents of this presentation may be perceived as offensive to some people.  If you are prone to being offended, please excuse yourself from class for the next 20 minutes.</a:t>
            </a:r>
          </a:p>
          <a:p>
            <a:pPr marL="231775" indent="-231775">
              <a:buFont typeface="Arial" pitchFamily="34" charset="0"/>
              <a:buChar char="•"/>
            </a:pPr>
            <a:endParaRPr lang="en-US" sz="1000" dirty="0" smtClean="0"/>
          </a:p>
          <a:p>
            <a:pPr marL="231775" indent="-231775">
              <a:buFont typeface="Arial" pitchFamily="34" charset="0"/>
              <a:buChar char="•"/>
            </a:pPr>
            <a:r>
              <a:rPr lang="en-US" sz="1000" dirty="0" smtClean="0"/>
              <a:t>This product is meant for recreational purposes only.  You must be 18 years or older to use.</a:t>
            </a:r>
          </a:p>
          <a:p>
            <a:pPr marL="231775" indent="-231775">
              <a:buFont typeface="Arial" pitchFamily="34" charset="0"/>
              <a:buChar char="•"/>
            </a:pPr>
            <a:endParaRPr lang="en-US" sz="1000" dirty="0" smtClean="0"/>
          </a:p>
          <a:p>
            <a:pPr marL="231775" indent="-231775">
              <a:buFont typeface="Arial" pitchFamily="34" charset="0"/>
              <a:buChar char="•"/>
            </a:pPr>
            <a:r>
              <a:rPr lang="en-US" sz="1000" dirty="0" smtClean="0"/>
              <a:t>The characters and storyline in this presentation are fictitious and any resemblance to persons living or dead is purely coincidental</a:t>
            </a:r>
            <a:endParaRPr lang="en-US" sz="1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9818"/>
                                        </p:tgtEl>
                                        <p:attrNameLst>
                                          <p:attrName>style.visibility</p:attrName>
                                        </p:attrNameLst>
                                      </p:cBhvr>
                                      <p:to>
                                        <p:strVal val="visible"/>
                                      </p:to>
                                    </p:set>
                                    <p:animEffect transition="in" filter="fade">
                                      <p:cBhvr>
                                        <p:cTn id="7" dur="2000"/>
                                        <p:tgtEl>
                                          <p:spTgt spid="119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Overview: Decision Variables</a:t>
            </a:r>
            <a:endParaRPr lang="en-US" dirty="0"/>
          </a:p>
        </p:txBody>
      </p:sp>
      <p:sp>
        <p:nvSpPr>
          <p:cNvPr id="3" name="Content Placeholder 2"/>
          <p:cNvSpPr>
            <a:spLocks noGrp="1"/>
          </p:cNvSpPr>
          <p:nvPr>
            <p:ph idx="1"/>
          </p:nvPr>
        </p:nvSpPr>
        <p:spPr>
          <a:xfrm>
            <a:off x="1371600" y="1152396"/>
            <a:ext cx="7239000" cy="2236264"/>
          </a:xfrm>
        </p:spPr>
        <p:txBody>
          <a:bodyPr/>
          <a:lstStyle/>
          <a:p>
            <a:r>
              <a:rPr lang="en-US" dirty="0" smtClean="0"/>
              <a:t>The Bachelor Party model simultaneously optimizes the </a:t>
            </a:r>
            <a:r>
              <a:rPr lang="en-US" u="sng" dirty="0" smtClean="0"/>
              <a:t>hotel choice</a:t>
            </a:r>
            <a:r>
              <a:rPr lang="en-US" dirty="0" smtClean="0"/>
              <a:t>, </a:t>
            </a:r>
            <a:r>
              <a:rPr lang="en-US" u="sng" dirty="0" smtClean="0"/>
              <a:t>duration of stay</a:t>
            </a:r>
            <a:r>
              <a:rPr lang="en-US" dirty="0" smtClean="0"/>
              <a:t>, and the </a:t>
            </a:r>
            <a:r>
              <a:rPr lang="en-US" u="sng" dirty="0" smtClean="0"/>
              <a:t>activities</a:t>
            </a:r>
            <a:r>
              <a:rPr lang="en-US" dirty="0" smtClean="0"/>
              <a:t> to partake in over the course of the weekend</a:t>
            </a:r>
          </a:p>
          <a:p>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840654" y="4594688"/>
            <a:ext cx="8185355" cy="2075712"/>
          </a:xfrm>
          <a:prstGeom prst="rect">
            <a:avLst/>
          </a:prstGeom>
          <a:noFill/>
          <a:ln w="9525">
            <a:noFill/>
            <a:miter lim="800000"/>
            <a:headEnd/>
            <a:tailEnd/>
          </a:ln>
          <a:effectLst/>
        </p:spPr>
      </p:pic>
      <p:pic>
        <p:nvPicPr>
          <p:cNvPr id="20481" name="Picture 1"/>
          <p:cNvPicPr>
            <a:picLocks noChangeAspect="1" noChangeArrowheads="1"/>
          </p:cNvPicPr>
          <p:nvPr/>
        </p:nvPicPr>
        <p:blipFill>
          <a:blip r:embed="rId4" cstate="print"/>
          <a:srcRect/>
          <a:stretch>
            <a:fillRect/>
          </a:stretch>
        </p:blipFill>
        <p:spPr bwMode="auto">
          <a:xfrm>
            <a:off x="914399" y="2364796"/>
            <a:ext cx="8031700" cy="1862653"/>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02525"/>
            <a:ext cx="7033846" cy="1143000"/>
          </a:xfrm>
        </p:spPr>
        <p:txBody>
          <a:bodyPr/>
          <a:lstStyle/>
          <a:p>
            <a:r>
              <a:rPr lang="en-US" dirty="0" smtClean="0"/>
              <a:t>Model Overview: Factors Considered</a:t>
            </a:r>
            <a:endParaRPr lang="en-US" dirty="0"/>
          </a:p>
        </p:txBody>
      </p:sp>
      <p:sp>
        <p:nvSpPr>
          <p:cNvPr id="3" name="Content Placeholder 2"/>
          <p:cNvSpPr>
            <a:spLocks noGrp="1"/>
          </p:cNvSpPr>
          <p:nvPr>
            <p:ph idx="1"/>
          </p:nvPr>
        </p:nvSpPr>
        <p:spPr>
          <a:xfrm>
            <a:off x="1371600" y="1152395"/>
            <a:ext cx="7239000" cy="2819530"/>
          </a:xfrm>
        </p:spPr>
        <p:txBody>
          <a:bodyPr/>
          <a:lstStyle/>
          <a:p>
            <a:r>
              <a:rPr lang="en-US" dirty="0" smtClean="0"/>
              <a:t>The following factors were incorporated into the Bachelor Party decision:</a:t>
            </a:r>
          </a:p>
          <a:p>
            <a:pPr lvl="1"/>
            <a:r>
              <a:rPr lang="en-US" dirty="0" smtClean="0"/>
              <a:t>Activity Preferences</a:t>
            </a:r>
          </a:p>
          <a:p>
            <a:pPr lvl="1"/>
            <a:r>
              <a:rPr lang="en-US" dirty="0" smtClean="0"/>
              <a:t>Weight of Preferences (value of opinion)</a:t>
            </a:r>
          </a:p>
          <a:p>
            <a:pPr lvl="1"/>
            <a:r>
              <a:rPr lang="en-US" dirty="0" smtClean="0"/>
              <a:t>Activity Costs</a:t>
            </a:r>
          </a:p>
          <a:p>
            <a:pPr lvl="1"/>
            <a:r>
              <a:rPr lang="en-US" dirty="0" smtClean="0"/>
              <a:t>Travel Costs (explicit + penalty for extra time spent traveling)</a:t>
            </a:r>
          </a:p>
          <a:p>
            <a:pPr lvl="1"/>
            <a:r>
              <a:rPr lang="en-US" dirty="0" smtClean="0"/>
              <a:t>Hotel Quality (based on star-rating)</a:t>
            </a:r>
          </a:p>
          <a:p>
            <a:pPr lvl="1"/>
            <a:r>
              <a:rPr lang="en-US" dirty="0" smtClean="0"/>
              <a:t>Hotel Costs</a:t>
            </a:r>
          </a:p>
          <a:p>
            <a:pPr lvl="1"/>
            <a:endParaRPr lang="en-US" dirty="0" smtClean="0"/>
          </a:p>
        </p:txBody>
      </p:sp>
      <p:pic>
        <p:nvPicPr>
          <p:cNvPr id="19462" name="Picture 6"/>
          <p:cNvPicPr>
            <a:picLocks noChangeAspect="1" noChangeArrowheads="1"/>
          </p:cNvPicPr>
          <p:nvPr/>
        </p:nvPicPr>
        <p:blipFill>
          <a:blip r:embed="rId3" cstate="print"/>
          <a:srcRect/>
          <a:stretch>
            <a:fillRect/>
          </a:stretch>
        </p:blipFill>
        <p:spPr bwMode="auto">
          <a:xfrm>
            <a:off x="846161" y="3909391"/>
            <a:ext cx="8286135" cy="261633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Solver Configuration</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5444397" y="423749"/>
            <a:ext cx="3208149" cy="177028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457961" y="2414557"/>
            <a:ext cx="3195710" cy="410877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1325217" y="2406393"/>
            <a:ext cx="3189219" cy="4100424"/>
          </a:xfrm>
          <a:prstGeom prst="rect">
            <a:avLst/>
          </a:prstGeom>
          <a:noFill/>
          <a:ln w="9525">
            <a:noFill/>
            <a:miter lim="800000"/>
            <a:headEnd/>
            <a:tailEnd/>
          </a:ln>
        </p:spPr>
      </p:pic>
      <p:sp>
        <p:nvSpPr>
          <p:cNvPr id="6" name="TextBox 5"/>
          <p:cNvSpPr txBox="1"/>
          <p:nvPr/>
        </p:nvSpPr>
        <p:spPr>
          <a:xfrm>
            <a:off x="2044394" y="1491952"/>
            <a:ext cx="1560196" cy="261610"/>
          </a:xfrm>
          <a:prstGeom prst="rect">
            <a:avLst/>
          </a:prstGeom>
          <a:noFill/>
          <a:ln>
            <a:solidFill>
              <a:schemeClr val="tx1"/>
            </a:solidFill>
          </a:ln>
        </p:spPr>
        <p:txBody>
          <a:bodyPr wrap="square" rtlCol="0">
            <a:spAutoFit/>
          </a:bodyPr>
          <a:lstStyle/>
          <a:p>
            <a:r>
              <a:rPr lang="en-US" sz="1100" b="1" dirty="0" smtClean="0">
                <a:latin typeface="Tahoma" pitchFamily="34" charset="0"/>
                <a:ea typeface="Tahoma" pitchFamily="34" charset="0"/>
                <a:cs typeface="Tahoma" pitchFamily="34" charset="0"/>
              </a:rPr>
              <a:t>Token Solver Slide</a:t>
            </a:r>
            <a:endParaRPr lang="en-US" sz="1100" dirty="0">
              <a:latin typeface="Tahoma" pitchFamily="34" charset="0"/>
              <a:ea typeface="Tahoma" pitchFamily="34" charset="0"/>
              <a:cs typeface="Tahoma" pitchFamily="34"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371600" y="1152396"/>
            <a:ext cx="7239000" cy="5168892"/>
          </a:xfrm>
        </p:spPr>
        <p:txBody>
          <a:bodyPr/>
          <a:lstStyle/>
          <a:p>
            <a:r>
              <a:rPr lang="en-US" dirty="0" smtClean="0"/>
              <a:t>St Louis!!</a:t>
            </a:r>
          </a:p>
          <a:p>
            <a:endParaRPr lang="en-US" dirty="0" smtClean="0"/>
          </a:p>
          <a:p>
            <a:endParaRPr lang="en-US" dirty="0" smtClean="0"/>
          </a:p>
          <a:p>
            <a:endParaRPr lang="en-US" dirty="0" smtClean="0"/>
          </a:p>
          <a:p>
            <a:endParaRPr lang="en-US" dirty="0" smtClean="0"/>
          </a:p>
          <a:p>
            <a:endParaRPr lang="en-US" dirty="0" smtClean="0"/>
          </a:p>
          <a:p>
            <a:r>
              <a:rPr lang="en-US" dirty="0" smtClean="0"/>
              <a:t>Highlights of the party</a:t>
            </a:r>
          </a:p>
          <a:p>
            <a:pPr lvl="1"/>
            <a:r>
              <a:rPr lang="en-US" dirty="0" smtClean="0"/>
              <a:t>Kevin will visit the Gentlemen’s club for 3 straight days and log a total of 15 hours there*</a:t>
            </a:r>
          </a:p>
          <a:p>
            <a:pPr lvl="1"/>
            <a:r>
              <a:rPr lang="en-US" dirty="0" smtClean="0"/>
              <a:t>The boys will party hard on Friday and Saturday:</a:t>
            </a:r>
          </a:p>
          <a:p>
            <a:pPr lvl="2"/>
            <a:r>
              <a:rPr lang="en-US" dirty="0" smtClean="0"/>
              <a:t>only 1 hour dedicated to eating and 4 hours of sleep each day</a:t>
            </a:r>
          </a:p>
          <a:p>
            <a:pPr lvl="1"/>
            <a:endParaRPr lang="en-US" dirty="0" smtClean="0"/>
          </a:p>
          <a:p>
            <a:pPr lvl="1">
              <a:buNone/>
            </a:pPr>
            <a:endParaRPr lang="en-US" dirty="0" smtClean="0"/>
          </a:p>
          <a:p>
            <a:pPr lvl="1">
              <a:buNone/>
            </a:pPr>
            <a:r>
              <a:rPr lang="en-US" dirty="0" smtClean="0"/>
              <a:t>*This strategy has not been approved by Kevin’s Fiancée</a:t>
            </a:r>
          </a:p>
        </p:txBody>
      </p:sp>
      <p:pic>
        <p:nvPicPr>
          <p:cNvPr id="5" name="Picture 2" descr="http://tangelos.files.wordpress.com/2009/02/skyline1.jpeg"/>
          <p:cNvPicPr>
            <a:picLocks noChangeAspect="1" noChangeArrowheads="1"/>
          </p:cNvPicPr>
          <p:nvPr/>
        </p:nvPicPr>
        <p:blipFill>
          <a:blip r:embed="rId3" cstate="print"/>
          <a:srcRect/>
          <a:stretch>
            <a:fillRect/>
          </a:stretch>
        </p:blipFill>
        <p:spPr bwMode="auto">
          <a:xfrm>
            <a:off x="5368414" y="1026307"/>
            <a:ext cx="3635886" cy="2081545"/>
          </a:xfrm>
          <a:prstGeom prst="rect">
            <a:avLst/>
          </a:prstGeom>
          <a:noFill/>
        </p:spPr>
      </p:pic>
      <p:pic>
        <p:nvPicPr>
          <p:cNvPr id="20482" name="Picture 2"/>
          <p:cNvPicPr>
            <a:picLocks noChangeAspect="1" noChangeArrowheads="1"/>
          </p:cNvPicPr>
          <p:nvPr/>
        </p:nvPicPr>
        <p:blipFill>
          <a:blip r:embed="rId4" cstate="print"/>
          <a:srcRect/>
          <a:stretch>
            <a:fillRect/>
          </a:stretch>
        </p:blipFill>
        <p:spPr bwMode="auto">
          <a:xfrm>
            <a:off x="1792878" y="1566681"/>
            <a:ext cx="2489101" cy="1655489"/>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blinds(horizontal)">
                                      <p:cBhvr>
                                        <p:cTn id="7" dur="500"/>
                                        <p:tgtEl>
                                          <p:spTgt spid="3">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blinds(horizontal)">
                                      <p:cBhvr>
                                        <p:cTn id="12" dur="500"/>
                                        <p:tgtEl>
                                          <p:spTgt spid="3">
                                            <p:txEl>
                                              <p:pRg st="7" end="7"/>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12" end="12"/>
                                            </p:txEl>
                                          </p:spTgt>
                                        </p:tgtEl>
                                        <p:attrNameLst>
                                          <p:attrName>style.visibility</p:attrName>
                                        </p:attrNameLst>
                                      </p:cBhvr>
                                      <p:to>
                                        <p:strVal val="visible"/>
                                      </p:to>
                                    </p:set>
                                    <p:animEffect transition="in" filter="blinds(horizontal)">
                                      <p:cBhvr>
                                        <p:cTn id="15" dur="500"/>
                                        <p:tgtEl>
                                          <p:spTgt spid="3">
                                            <p:txEl>
                                              <p:pRg st="12" end="1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8" end="8"/>
                                            </p:txEl>
                                          </p:spTgt>
                                        </p:tgtEl>
                                        <p:attrNameLst>
                                          <p:attrName>style.visibility</p:attrName>
                                        </p:attrNameLst>
                                      </p:cBhvr>
                                      <p:to>
                                        <p:strVal val="visible"/>
                                      </p:to>
                                    </p:set>
                                    <p:animEffect transition="in" filter="blinds(horizontal)">
                                      <p:cBhvr>
                                        <p:cTn id="20" dur="500"/>
                                        <p:tgtEl>
                                          <p:spTgt spid="3">
                                            <p:txEl>
                                              <p:pRg st="8" end="8"/>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Effect transition="in" filter="blinds(horizontal)">
                                      <p:cBhvr>
                                        <p:cTn id="2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Improve this Model</a:t>
            </a:r>
            <a:endParaRPr lang="en-US" dirty="0"/>
          </a:p>
        </p:txBody>
      </p:sp>
      <p:sp>
        <p:nvSpPr>
          <p:cNvPr id="3" name="Content Placeholder 2"/>
          <p:cNvSpPr>
            <a:spLocks noGrp="1"/>
          </p:cNvSpPr>
          <p:nvPr>
            <p:ph idx="1"/>
          </p:nvPr>
        </p:nvSpPr>
        <p:spPr>
          <a:xfrm>
            <a:off x="1111049" y="1152396"/>
            <a:ext cx="4256081" cy="499424"/>
          </a:xfrm>
        </p:spPr>
        <p:txBody>
          <a:bodyPr/>
          <a:lstStyle/>
          <a:p>
            <a:r>
              <a:rPr lang="en-US" dirty="0" smtClean="0"/>
              <a:t>Factor in Quality of Hotel Pool</a:t>
            </a:r>
          </a:p>
          <a:p>
            <a:endParaRPr lang="en-US" dirty="0" smtClean="0"/>
          </a:p>
          <a:p>
            <a:endParaRPr lang="en-US" dirty="0" smtClean="0"/>
          </a:p>
        </p:txBody>
      </p:sp>
      <p:grpSp>
        <p:nvGrpSpPr>
          <p:cNvPr id="13" name="Group 12"/>
          <p:cNvGrpSpPr>
            <a:grpSpLocks noChangeAspect="1"/>
          </p:cNvGrpSpPr>
          <p:nvPr/>
        </p:nvGrpSpPr>
        <p:grpSpPr>
          <a:xfrm>
            <a:off x="5365745" y="4346537"/>
            <a:ext cx="3103638" cy="1771631"/>
            <a:chOff x="1707770" y="3272843"/>
            <a:chExt cx="5395771" cy="3080035"/>
          </a:xfrm>
        </p:grpSpPr>
        <p:pic>
          <p:nvPicPr>
            <p:cNvPr id="5" name="Picture 4"/>
            <p:cNvPicPr>
              <a:picLocks noChangeAspect="1"/>
            </p:cNvPicPr>
            <p:nvPr/>
          </p:nvPicPr>
          <p:blipFill>
            <a:blip r:embed="rId3" cstate="print"/>
            <a:stretch>
              <a:fillRect/>
            </a:stretch>
          </p:blipFill>
          <p:spPr>
            <a:xfrm>
              <a:off x="1707770" y="3526116"/>
              <a:ext cx="5395771" cy="2813509"/>
            </a:xfrm>
            <a:prstGeom prst="rect">
              <a:avLst/>
            </a:prstGeom>
          </p:spPr>
        </p:pic>
        <p:sp>
          <p:nvSpPr>
            <p:cNvPr id="12" name="Freeform 11"/>
            <p:cNvSpPr>
              <a:spLocks noChangeAspect="1"/>
            </p:cNvSpPr>
            <p:nvPr/>
          </p:nvSpPr>
          <p:spPr bwMode="auto">
            <a:xfrm rot="472842">
              <a:off x="3731725" y="3467041"/>
              <a:ext cx="1552672" cy="2260471"/>
            </a:xfrm>
            <a:custGeom>
              <a:avLst/>
              <a:gdLst>
                <a:gd name="connsiteX0" fmla="*/ 1621011 w 3396896"/>
                <a:gd name="connsiteY0" fmla="*/ 0 h 4945400"/>
                <a:gd name="connsiteX1" fmla="*/ 1899784 w 3396896"/>
                <a:gd name="connsiteY1" fmla="*/ 51622 h 4945400"/>
                <a:gd name="connsiteX2" fmla="*/ 2281805 w 3396896"/>
                <a:gd name="connsiteY2" fmla="*/ 185839 h 4945400"/>
                <a:gd name="connsiteX3" fmla="*/ 2570903 w 3396896"/>
                <a:gd name="connsiteY3" fmla="*/ 361355 h 4945400"/>
                <a:gd name="connsiteX4" fmla="*/ 2808376 w 3396896"/>
                <a:gd name="connsiteY4" fmla="*/ 609141 h 4945400"/>
                <a:gd name="connsiteX5" fmla="*/ 3004549 w 3396896"/>
                <a:gd name="connsiteY5" fmla="*/ 887900 h 4945400"/>
                <a:gd name="connsiteX6" fmla="*/ 3138773 w 3396896"/>
                <a:gd name="connsiteY6" fmla="*/ 1259580 h 4945400"/>
                <a:gd name="connsiteX7" fmla="*/ 3231697 w 3396896"/>
                <a:gd name="connsiteY7" fmla="*/ 1765477 h 4945400"/>
                <a:gd name="connsiteX8" fmla="*/ 3231697 w 3396896"/>
                <a:gd name="connsiteY8" fmla="*/ 1992614 h 4945400"/>
                <a:gd name="connsiteX9" fmla="*/ 3231697 w 3396896"/>
                <a:gd name="connsiteY9" fmla="*/ 2199103 h 4945400"/>
                <a:gd name="connsiteX10" fmla="*/ 3231697 w 3396896"/>
                <a:gd name="connsiteY10" fmla="*/ 2199103 h 4945400"/>
                <a:gd name="connsiteX11" fmla="*/ 3303972 w 3396896"/>
                <a:gd name="connsiteY11" fmla="*/ 2188778 h 4945400"/>
                <a:gd name="connsiteX12" fmla="*/ 3334946 w 3396896"/>
                <a:gd name="connsiteY12" fmla="*/ 2240400 h 4945400"/>
                <a:gd name="connsiteX13" fmla="*/ 3355596 w 3396896"/>
                <a:gd name="connsiteY13" fmla="*/ 2384942 h 4945400"/>
                <a:gd name="connsiteX14" fmla="*/ 3396896 w 3396896"/>
                <a:gd name="connsiteY14" fmla="*/ 2632728 h 4945400"/>
                <a:gd name="connsiteX15" fmla="*/ 3355596 w 3396896"/>
                <a:gd name="connsiteY15" fmla="*/ 2890839 h 4945400"/>
                <a:gd name="connsiteX16" fmla="*/ 3303972 w 3396896"/>
                <a:gd name="connsiteY16" fmla="*/ 3148950 h 4945400"/>
                <a:gd name="connsiteX17" fmla="*/ 3231697 w 3396896"/>
                <a:gd name="connsiteY17" fmla="*/ 3283167 h 4945400"/>
                <a:gd name="connsiteX18" fmla="*/ 3128448 w 3396896"/>
                <a:gd name="connsiteY18" fmla="*/ 3407060 h 4945400"/>
                <a:gd name="connsiteX19" fmla="*/ 3035524 w 3396896"/>
                <a:gd name="connsiteY19" fmla="*/ 3417385 h 4945400"/>
                <a:gd name="connsiteX20" fmla="*/ 2890975 w 3396896"/>
                <a:gd name="connsiteY20" fmla="*/ 3386412 h 4945400"/>
                <a:gd name="connsiteX21" fmla="*/ 2870325 w 3396896"/>
                <a:gd name="connsiteY21" fmla="*/ 4016202 h 4945400"/>
                <a:gd name="connsiteX22" fmla="*/ 2890975 w 3396896"/>
                <a:gd name="connsiteY22" fmla="*/ 4140095 h 4945400"/>
                <a:gd name="connsiteX23" fmla="*/ 2901300 w 3396896"/>
                <a:gd name="connsiteY23" fmla="*/ 4253663 h 4945400"/>
                <a:gd name="connsiteX24" fmla="*/ 2653502 w 3396896"/>
                <a:gd name="connsiteY24" fmla="*/ 4584045 h 4945400"/>
                <a:gd name="connsiteX25" fmla="*/ 2219856 w 3396896"/>
                <a:gd name="connsiteY25" fmla="*/ 4945400 h 4945400"/>
                <a:gd name="connsiteX26" fmla="*/ 980867 w 3396896"/>
                <a:gd name="connsiteY26" fmla="*/ 4945400 h 4945400"/>
                <a:gd name="connsiteX27" fmla="*/ 712419 w 3396896"/>
                <a:gd name="connsiteY27" fmla="*/ 4191717 h 4945400"/>
                <a:gd name="connsiteX28" fmla="*/ 598845 w 3396896"/>
                <a:gd name="connsiteY28" fmla="*/ 4067824 h 4945400"/>
                <a:gd name="connsiteX29" fmla="*/ 454296 w 3396896"/>
                <a:gd name="connsiteY29" fmla="*/ 3923282 h 4945400"/>
                <a:gd name="connsiteX30" fmla="*/ 392347 w 3396896"/>
                <a:gd name="connsiteY30" fmla="*/ 3737442 h 4945400"/>
                <a:gd name="connsiteX31" fmla="*/ 351047 w 3396896"/>
                <a:gd name="connsiteY31" fmla="*/ 3386412 h 4945400"/>
                <a:gd name="connsiteX32" fmla="*/ 185848 w 3396896"/>
                <a:gd name="connsiteY32" fmla="*/ 3314141 h 4945400"/>
                <a:gd name="connsiteX33" fmla="*/ 154874 w 3396896"/>
                <a:gd name="connsiteY33" fmla="*/ 3262518 h 4945400"/>
                <a:gd name="connsiteX34" fmla="*/ 134224 w 3396896"/>
                <a:gd name="connsiteY34" fmla="*/ 3179923 h 4945400"/>
                <a:gd name="connsiteX35" fmla="*/ 103249 w 3396896"/>
                <a:gd name="connsiteY35" fmla="*/ 2973435 h 4945400"/>
                <a:gd name="connsiteX36" fmla="*/ 103249 w 3396896"/>
                <a:gd name="connsiteY36" fmla="*/ 2870190 h 4945400"/>
                <a:gd name="connsiteX37" fmla="*/ 61949 w 3396896"/>
                <a:gd name="connsiteY37" fmla="*/ 2777270 h 4945400"/>
                <a:gd name="connsiteX38" fmla="*/ 10325 w 3396896"/>
                <a:gd name="connsiteY38" fmla="*/ 2663702 h 4945400"/>
                <a:gd name="connsiteX39" fmla="*/ 0 w 3396896"/>
                <a:gd name="connsiteY39" fmla="*/ 2519160 h 4945400"/>
                <a:gd name="connsiteX40" fmla="*/ 30975 w 3396896"/>
                <a:gd name="connsiteY40" fmla="*/ 2384942 h 4945400"/>
                <a:gd name="connsiteX41" fmla="*/ 41300 w 3396896"/>
                <a:gd name="connsiteY41" fmla="*/ 2250725 h 4945400"/>
                <a:gd name="connsiteX42" fmla="*/ 41300 w 3396896"/>
                <a:gd name="connsiteY42" fmla="*/ 2250725 h 4945400"/>
                <a:gd name="connsiteX43" fmla="*/ 113574 w 3396896"/>
                <a:gd name="connsiteY43" fmla="*/ 2281698 h 4945400"/>
                <a:gd name="connsiteX44" fmla="*/ 154874 w 3396896"/>
                <a:gd name="connsiteY44" fmla="*/ 2384942 h 4945400"/>
                <a:gd name="connsiteX45" fmla="*/ 227148 w 3396896"/>
                <a:gd name="connsiteY45" fmla="*/ 2570782 h 4945400"/>
                <a:gd name="connsiteX46" fmla="*/ 113574 w 3396896"/>
                <a:gd name="connsiteY46" fmla="*/ 2095858 h 4945400"/>
                <a:gd name="connsiteX47" fmla="*/ 103249 w 3396896"/>
                <a:gd name="connsiteY47" fmla="*/ 1920343 h 4945400"/>
                <a:gd name="connsiteX48" fmla="*/ 103249 w 3396896"/>
                <a:gd name="connsiteY48" fmla="*/ 1620935 h 4945400"/>
                <a:gd name="connsiteX49" fmla="*/ 113574 w 3396896"/>
                <a:gd name="connsiteY49" fmla="*/ 1455744 h 4945400"/>
                <a:gd name="connsiteX50" fmla="*/ 227148 w 3396896"/>
                <a:gd name="connsiteY50" fmla="*/ 1176984 h 4945400"/>
                <a:gd name="connsiteX51" fmla="*/ 351047 w 3396896"/>
                <a:gd name="connsiteY51" fmla="*/ 836278 h 4945400"/>
                <a:gd name="connsiteX52" fmla="*/ 495596 w 3396896"/>
                <a:gd name="connsiteY52" fmla="*/ 609141 h 4945400"/>
                <a:gd name="connsiteX53" fmla="*/ 660794 w 3396896"/>
                <a:gd name="connsiteY53" fmla="*/ 443950 h 4945400"/>
                <a:gd name="connsiteX54" fmla="*/ 877617 w 3396896"/>
                <a:gd name="connsiteY54" fmla="*/ 227137 h 4945400"/>
                <a:gd name="connsiteX55" fmla="*/ 1022166 w 3396896"/>
                <a:gd name="connsiteY55" fmla="*/ 144542 h 4945400"/>
                <a:gd name="connsiteX56" fmla="*/ 1290614 w 3396896"/>
                <a:gd name="connsiteY56" fmla="*/ 51622 h 4945400"/>
                <a:gd name="connsiteX57" fmla="*/ 1445488 w 3396896"/>
                <a:gd name="connsiteY57" fmla="*/ 10324 h 4945400"/>
                <a:gd name="connsiteX58" fmla="*/ 1621011 w 3396896"/>
                <a:gd name="connsiteY58" fmla="*/ 0 h 494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396896" h="4945400">
                  <a:moveTo>
                    <a:pt x="1621011" y="0"/>
                  </a:moveTo>
                  <a:lnTo>
                    <a:pt x="1899784" y="51622"/>
                  </a:lnTo>
                  <a:lnTo>
                    <a:pt x="2281805" y="185839"/>
                  </a:lnTo>
                  <a:lnTo>
                    <a:pt x="2570903" y="361355"/>
                  </a:lnTo>
                  <a:lnTo>
                    <a:pt x="2808376" y="609141"/>
                  </a:lnTo>
                  <a:lnTo>
                    <a:pt x="3004549" y="887900"/>
                  </a:lnTo>
                  <a:lnTo>
                    <a:pt x="3138773" y="1259580"/>
                  </a:lnTo>
                  <a:lnTo>
                    <a:pt x="3231697" y="1765477"/>
                  </a:lnTo>
                  <a:lnTo>
                    <a:pt x="3231697" y="1992614"/>
                  </a:lnTo>
                  <a:lnTo>
                    <a:pt x="3231697" y="2199103"/>
                  </a:lnTo>
                  <a:lnTo>
                    <a:pt x="3231697" y="2199103"/>
                  </a:lnTo>
                  <a:lnTo>
                    <a:pt x="3303972" y="2188778"/>
                  </a:lnTo>
                  <a:lnTo>
                    <a:pt x="3334946" y="2240400"/>
                  </a:lnTo>
                  <a:lnTo>
                    <a:pt x="3355596" y="2384942"/>
                  </a:lnTo>
                  <a:lnTo>
                    <a:pt x="3396896" y="2632728"/>
                  </a:lnTo>
                  <a:lnTo>
                    <a:pt x="3355596" y="2890839"/>
                  </a:lnTo>
                  <a:lnTo>
                    <a:pt x="3303972" y="3148950"/>
                  </a:lnTo>
                  <a:lnTo>
                    <a:pt x="3231697" y="3283167"/>
                  </a:lnTo>
                  <a:lnTo>
                    <a:pt x="3128448" y="3407060"/>
                  </a:lnTo>
                  <a:lnTo>
                    <a:pt x="3035524" y="3417385"/>
                  </a:lnTo>
                  <a:lnTo>
                    <a:pt x="2890975" y="3386412"/>
                  </a:lnTo>
                  <a:lnTo>
                    <a:pt x="2870325" y="4016202"/>
                  </a:lnTo>
                  <a:lnTo>
                    <a:pt x="2890975" y="4140095"/>
                  </a:lnTo>
                  <a:lnTo>
                    <a:pt x="2901300" y="4253663"/>
                  </a:lnTo>
                  <a:lnTo>
                    <a:pt x="2653502" y="4584045"/>
                  </a:lnTo>
                  <a:lnTo>
                    <a:pt x="2219856" y="4945400"/>
                  </a:lnTo>
                  <a:lnTo>
                    <a:pt x="980867" y="4945400"/>
                  </a:lnTo>
                  <a:lnTo>
                    <a:pt x="712419" y="4191717"/>
                  </a:lnTo>
                  <a:lnTo>
                    <a:pt x="598845" y="4067824"/>
                  </a:lnTo>
                  <a:lnTo>
                    <a:pt x="454296" y="3923282"/>
                  </a:lnTo>
                  <a:lnTo>
                    <a:pt x="392347" y="3737442"/>
                  </a:lnTo>
                  <a:lnTo>
                    <a:pt x="351047" y="3386412"/>
                  </a:lnTo>
                  <a:lnTo>
                    <a:pt x="185848" y="3314141"/>
                  </a:lnTo>
                  <a:lnTo>
                    <a:pt x="154874" y="3262518"/>
                  </a:lnTo>
                  <a:lnTo>
                    <a:pt x="134224" y="3179923"/>
                  </a:lnTo>
                  <a:lnTo>
                    <a:pt x="103249" y="2973435"/>
                  </a:lnTo>
                  <a:lnTo>
                    <a:pt x="103249" y="2870190"/>
                  </a:lnTo>
                  <a:lnTo>
                    <a:pt x="61949" y="2777270"/>
                  </a:lnTo>
                  <a:lnTo>
                    <a:pt x="10325" y="2663702"/>
                  </a:lnTo>
                  <a:lnTo>
                    <a:pt x="0" y="2519160"/>
                  </a:lnTo>
                  <a:lnTo>
                    <a:pt x="30975" y="2384942"/>
                  </a:lnTo>
                  <a:lnTo>
                    <a:pt x="41300" y="2250725"/>
                  </a:lnTo>
                  <a:lnTo>
                    <a:pt x="41300" y="2250725"/>
                  </a:lnTo>
                  <a:lnTo>
                    <a:pt x="113574" y="2281698"/>
                  </a:lnTo>
                  <a:lnTo>
                    <a:pt x="154874" y="2384942"/>
                  </a:lnTo>
                  <a:lnTo>
                    <a:pt x="227148" y="2570782"/>
                  </a:lnTo>
                  <a:lnTo>
                    <a:pt x="113574" y="2095858"/>
                  </a:lnTo>
                  <a:lnTo>
                    <a:pt x="103249" y="1920343"/>
                  </a:lnTo>
                  <a:lnTo>
                    <a:pt x="103249" y="1620935"/>
                  </a:lnTo>
                  <a:lnTo>
                    <a:pt x="113574" y="1455744"/>
                  </a:lnTo>
                  <a:lnTo>
                    <a:pt x="227148" y="1176984"/>
                  </a:lnTo>
                  <a:lnTo>
                    <a:pt x="351047" y="836278"/>
                  </a:lnTo>
                  <a:lnTo>
                    <a:pt x="495596" y="609141"/>
                  </a:lnTo>
                  <a:lnTo>
                    <a:pt x="660794" y="443950"/>
                  </a:lnTo>
                  <a:lnTo>
                    <a:pt x="877617" y="227137"/>
                  </a:lnTo>
                  <a:lnTo>
                    <a:pt x="1022166" y="144542"/>
                  </a:lnTo>
                  <a:lnTo>
                    <a:pt x="1290614" y="51622"/>
                  </a:lnTo>
                  <a:lnTo>
                    <a:pt x="1445488" y="10324"/>
                  </a:lnTo>
                  <a:lnTo>
                    <a:pt x="1621011" y="0"/>
                  </a:lnTo>
                  <a:close/>
                </a:path>
              </a:pathLst>
            </a:custGeom>
            <a:blipFill rotWithShape="1">
              <a:blip r:embed="rId4" cstate="print"/>
              <a:stretch>
                <a:fillRect/>
              </a:stretch>
            </a:blipFill>
            <a:ln w="349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pitchFamily="18" charset="0"/>
              </a:endParaRPr>
            </a:p>
          </p:txBody>
        </p:sp>
        <p:pic>
          <p:nvPicPr>
            <p:cNvPr id="6" name="Picture 5"/>
            <p:cNvPicPr>
              <a:picLocks noChangeAspect="1"/>
            </p:cNvPicPr>
            <p:nvPr/>
          </p:nvPicPr>
          <p:blipFill>
            <a:blip r:embed="rId3" cstate="print"/>
            <a:srcRect l="93157" r="4355"/>
            <a:stretch>
              <a:fillRect/>
            </a:stretch>
          </p:blipFill>
          <p:spPr>
            <a:xfrm>
              <a:off x="3747943" y="3533974"/>
              <a:ext cx="134224" cy="2813509"/>
            </a:xfrm>
            <a:prstGeom prst="rect">
              <a:avLst/>
            </a:prstGeom>
          </p:spPr>
        </p:pic>
        <p:pic>
          <p:nvPicPr>
            <p:cNvPr id="7" name="Picture 6"/>
            <p:cNvPicPr>
              <a:picLocks noChangeAspect="1"/>
            </p:cNvPicPr>
            <p:nvPr/>
          </p:nvPicPr>
          <p:blipFill>
            <a:blip r:embed="rId3" cstate="print"/>
            <a:srcRect l="93157" r="4355"/>
            <a:stretch>
              <a:fillRect/>
            </a:stretch>
          </p:blipFill>
          <p:spPr>
            <a:xfrm>
              <a:off x="5232257" y="3521180"/>
              <a:ext cx="134224" cy="2813509"/>
            </a:xfrm>
            <a:prstGeom prst="rect">
              <a:avLst/>
            </a:prstGeom>
          </p:spPr>
        </p:pic>
        <p:pic>
          <p:nvPicPr>
            <p:cNvPr id="8" name="Picture 7"/>
            <p:cNvPicPr>
              <a:picLocks noChangeAspect="1"/>
            </p:cNvPicPr>
            <p:nvPr/>
          </p:nvPicPr>
          <p:blipFill>
            <a:blip r:embed="rId3" cstate="print"/>
            <a:srcRect l="93157" r="4355"/>
            <a:stretch>
              <a:fillRect/>
            </a:stretch>
          </p:blipFill>
          <p:spPr>
            <a:xfrm>
              <a:off x="4496714" y="3539369"/>
              <a:ext cx="134224" cy="2813509"/>
            </a:xfrm>
            <a:prstGeom prst="rect">
              <a:avLst/>
            </a:prstGeom>
          </p:spPr>
        </p:pic>
        <p:sp>
          <p:nvSpPr>
            <p:cNvPr id="9" name="Rectangle 8"/>
            <p:cNvSpPr/>
            <p:nvPr/>
          </p:nvSpPr>
          <p:spPr bwMode="auto">
            <a:xfrm>
              <a:off x="3417545" y="3272843"/>
              <a:ext cx="2312780" cy="25811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pitchFamily="18" charset="0"/>
              </a:endParaRPr>
            </a:p>
          </p:txBody>
        </p:sp>
      </p:grpSp>
      <p:pic>
        <p:nvPicPr>
          <p:cNvPr id="14" name="Picture 13"/>
          <p:cNvPicPr>
            <a:picLocks noChangeAspect="1"/>
          </p:cNvPicPr>
          <p:nvPr/>
        </p:nvPicPr>
        <p:blipFill>
          <a:blip r:embed="rId5" cstate="print"/>
          <a:stretch>
            <a:fillRect/>
          </a:stretch>
        </p:blipFill>
        <p:spPr>
          <a:xfrm>
            <a:off x="5981573" y="894508"/>
            <a:ext cx="1797519" cy="1348140"/>
          </a:xfrm>
          <a:prstGeom prst="rect">
            <a:avLst/>
          </a:prstGeom>
        </p:spPr>
      </p:pic>
      <p:pic>
        <p:nvPicPr>
          <p:cNvPr id="15" name="Picture 14"/>
          <p:cNvPicPr>
            <a:picLocks noChangeAspect="1"/>
          </p:cNvPicPr>
          <p:nvPr/>
        </p:nvPicPr>
        <p:blipFill>
          <a:blip r:embed="rId6" cstate="print"/>
          <a:stretch>
            <a:fillRect/>
          </a:stretch>
        </p:blipFill>
        <p:spPr>
          <a:xfrm rot="1089078">
            <a:off x="5772176" y="2323430"/>
            <a:ext cx="2284795" cy="1989849"/>
          </a:xfrm>
          <a:prstGeom prst="rect">
            <a:avLst/>
          </a:prstGeom>
        </p:spPr>
      </p:pic>
      <p:sp>
        <p:nvSpPr>
          <p:cNvPr id="16" name="Rectangle 15"/>
          <p:cNvSpPr/>
          <p:nvPr/>
        </p:nvSpPr>
        <p:spPr>
          <a:xfrm>
            <a:off x="1356881" y="2239574"/>
            <a:ext cx="4572000" cy="923330"/>
          </a:xfrm>
          <a:prstGeom prst="rect">
            <a:avLst/>
          </a:prstGeom>
        </p:spPr>
        <p:txBody>
          <a:bodyPr wrap="square">
            <a:spAutoFit/>
          </a:bodyPr>
          <a:lstStyle/>
          <a:p>
            <a:endParaRPr lang="en-US" dirty="0" smtClean="0"/>
          </a:p>
          <a:p>
            <a:endParaRPr lang="en-US" dirty="0" smtClean="0"/>
          </a:p>
          <a:p>
            <a:endParaRPr lang="en-US" dirty="0" smtClean="0"/>
          </a:p>
        </p:txBody>
      </p:sp>
      <p:sp>
        <p:nvSpPr>
          <p:cNvPr id="18" name="Content Placeholder 2"/>
          <p:cNvSpPr txBox="1">
            <a:spLocks/>
          </p:cNvSpPr>
          <p:nvPr/>
        </p:nvSpPr>
        <p:spPr bwMode="auto">
          <a:xfrm>
            <a:off x="1111049" y="2543651"/>
            <a:ext cx="4229577" cy="4994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eaLnBrk="1" hangingPunct="1">
              <a:spcBef>
                <a:spcPct val="20000"/>
              </a:spcBef>
              <a:buClr>
                <a:srgbClr val="07AC00"/>
              </a:buClr>
              <a:buFont typeface="Wingdings" pitchFamily="2" charset="2"/>
              <a:buChar char="§"/>
            </a:pPr>
            <a:r>
              <a:rPr lang="en-US" sz="2000" dirty="0" smtClean="0">
                <a:latin typeface="+mn-lt"/>
              </a:rPr>
              <a:t>Collect more accurate data on lap dance costs ($/minute) in each city (Field Trip!)</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9" name="Content Placeholder 2"/>
          <p:cNvSpPr txBox="1">
            <a:spLocks/>
          </p:cNvSpPr>
          <p:nvPr/>
        </p:nvSpPr>
        <p:spPr bwMode="auto">
          <a:xfrm>
            <a:off x="1111049" y="4741169"/>
            <a:ext cx="4189821" cy="4994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07AC00"/>
              </a:buClr>
              <a:buSzTx/>
              <a:buFont typeface="Wingdings" pitchFamily="2" charset="2"/>
              <a:buChar char="§"/>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Account for Probability of Arrest</a:t>
            </a:r>
          </a:p>
          <a:p>
            <a:pPr marL="342900" marR="0" lvl="0" indent="-342900" algn="l" defTabSz="914400" rtl="0" eaLnBrk="1" fontAlgn="base" latinLnBrk="0" hangingPunct="1">
              <a:lnSpc>
                <a:spcPct val="100000"/>
              </a:lnSpc>
              <a:spcBef>
                <a:spcPct val="20000"/>
              </a:spcBef>
              <a:spcAft>
                <a:spcPct val="0"/>
              </a:spcAft>
              <a:buClr>
                <a:srgbClr val="07AC00"/>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rgbClr val="07AC00"/>
              </a:buClr>
              <a:buSzTx/>
              <a:buFont typeface="Wingdings" pitchFamily="2" charset="2"/>
              <a:buChar char="§"/>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par>
                                <p:cTn id="16" presetID="1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8" name="Picture 12"/>
          <p:cNvPicPr>
            <a:picLocks noChangeAspect="1" noChangeArrowheads="1"/>
          </p:cNvPicPr>
          <p:nvPr/>
        </p:nvPicPr>
        <p:blipFill>
          <a:blip r:embed="rId3" cstate="print"/>
          <a:srcRect/>
          <a:stretch>
            <a:fillRect/>
          </a:stretch>
        </p:blipFill>
        <p:spPr bwMode="auto">
          <a:xfrm>
            <a:off x="1028115" y="3525078"/>
            <a:ext cx="8009868" cy="1094727"/>
          </a:xfrm>
          <a:prstGeom prst="rect">
            <a:avLst/>
          </a:prstGeom>
          <a:noFill/>
          <a:ln w="9525">
            <a:noFill/>
            <a:miter lim="800000"/>
            <a:headEnd/>
            <a:tailEnd/>
          </a:ln>
        </p:spPr>
      </p:pic>
      <p:pic>
        <p:nvPicPr>
          <p:cNvPr id="14347" name="Picture 11"/>
          <p:cNvPicPr>
            <a:picLocks noChangeAspect="1" noChangeArrowheads="1"/>
          </p:cNvPicPr>
          <p:nvPr/>
        </p:nvPicPr>
        <p:blipFill>
          <a:blip r:embed="rId4" cstate="print"/>
          <a:srcRect/>
          <a:stretch>
            <a:fillRect/>
          </a:stretch>
        </p:blipFill>
        <p:spPr bwMode="auto">
          <a:xfrm>
            <a:off x="1037229" y="1215180"/>
            <a:ext cx="7980376" cy="1090696"/>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Criminal Penalties and Probabilities</a:t>
            </a:r>
            <a:endParaRPr lang="en-US" dirty="0"/>
          </a:p>
        </p:txBody>
      </p:sp>
      <p:sp>
        <p:nvSpPr>
          <p:cNvPr id="9" name="TextBox 8"/>
          <p:cNvSpPr txBox="1"/>
          <p:nvPr/>
        </p:nvSpPr>
        <p:spPr>
          <a:xfrm>
            <a:off x="2014331" y="2619375"/>
            <a:ext cx="1560865" cy="430887"/>
          </a:xfrm>
          <a:prstGeom prst="rect">
            <a:avLst/>
          </a:prstGeom>
          <a:noFill/>
        </p:spPr>
        <p:txBody>
          <a:bodyPr wrap="square" rtlCol="0">
            <a:spAutoFit/>
          </a:bodyPr>
          <a:lstStyle/>
          <a:p>
            <a:r>
              <a:rPr lang="en-US" sz="1100" b="1" dirty="0" smtClean="0">
                <a:latin typeface="Tahoma" pitchFamily="34" charset="0"/>
                <a:ea typeface="Tahoma" pitchFamily="34" charset="0"/>
                <a:cs typeface="Tahoma" pitchFamily="34" charset="0"/>
              </a:rPr>
              <a:t>Scalping Tickets:</a:t>
            </a:r>
          </a:p>
          <a:p>
            <a:r>
              <a:rPr lang="en-US" sz="1100" dirty="0" smtClean="0">
                <a:latin typeface="Tahoma" pitchFamily="34" charset="0"/>
                <a:ea typeface="Tahoma" pitchFamily="34" charset="0"/>
                <a:cs typeface="Tahoma" pitchFamily="34" charset="0"/>
              </a:rPr>
              <a:t>Illegal in SC and NV</a:t>
            </a:r>
            <a:endParaRPr lang="en-US" sz="1100" dirty="0">
              <a:latin typeface="Tahoma" pitchFamily="34" charset="0"/>
              <a:ea typeface="Tahoma" pitchFamily="34" charset="0"/>
              <a:cs typeface="Tahoma" pitchFamily="34" charset="0"/>
            </a:endParaRPr>
          </a:p>
        </p:txBody>
      </p:sp>
      <p:cxnSp>
        <p:nvCxnSpPr>
          <p:cNvPr id="11" name="Straight Arrow Connector 10"/>
          <p:cNvCxnSpPr>
            <a:stCxn id="9" idx="0"/>
          </p:cNvCxnSpPr>
          <p:nvPr/>
        </p:nvCxnSpPr>
        <p:spPr bwMode="auto">
          <a:xfrm rot="5400000" flipH="1" flipV="1">
            <a:off x="2771261" y="2342634"/>
            <a:ext cx="300245" cy="25323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4" name="Straight Arrow Connector 13"/>
          <p:cNvCxnSpPr>
            <a:stCxn id="9" idx="0"/>
          </p:cNvCxnSpPr>
          <p:nvPr/>
        </p:nvCxnSpPr>
        <p:spPr bwMode="auto">
          <a:xfrm rot="16200000" flipV="1">
            <a:off x="2486339" y="2310949"/>
            <a:ext cx="300245" cy="31660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5" name="TextBox 14"/>
          <p:cNvSpPr txBox="1"/>
          <p:nvPr/>
        </p:nvSpPr>
        <p:spPr>
          <a:xfrm>
            <a:off x="7126604" y="2581275"/>
            <a:ext cx="1677062" cy="430887"/>
          </a:xfrm>
          <a:prstGeom prst="rect">
            <a:avLst/>
          </a:prstGeom>
          <a:noFill/>
        </p:spPr>
        <p:txBody>
          <a:bodyPr wrap="none" rtlCol="0">
            <a:spAutoFit/>
          </a:bodyPr>
          <a:lstStyle/>
          <a:p>
            <a:r>
              <a:rPr lang="en-US" sz="1100" b="1" dirty="0" smtClean="0">
                <a:latin typeface="Tahoma" pitchFamily="34" charset="0"/>
                <a:ea typeface="Tahoma" pitchFamily="34" charset="0"/>
                <a:cs typeface="Tahoma" pitchFamily="34" charset="0"/>
              </a:rPr>
              <a:t>Cockfighting:</a:t>
            </a:r>
          </a:p>
          <a:p>
            <a:r>
              <a:rPr lang="en-US" sz="1100" dirty="0" smtClean="0">
                <a:latin typeface="Tahoma" pitchFamily="34" charset="0"/>
                <a:ea typeface="Tahoma" pitchFamily="34" charset="0"/>
                <a:cs typeface="Tahoma" pitchFamily="34" charset="0"/>
              </a:rPr>
              <a:t>No Problem in San Juan</a:t>
            </a:r>
            <a:endParaRPr lang="en-US" sz="1100" dirty="0">
              <a:latin typeface="Tahoma" pitchFamily="34" charset="0"/>
              <a:ea typeface="Tahoma" pitchFamily="34" charset="0"/>
              <a:cs typeface="Tahoma" pitchFamily="34" charset="0"/>
            </a:endParaRPr>
          </a:p>
        </p:txBody>
      </p:sp>
      <p:cxnSp>
        <p:nvCxnSpPr>
          <p:cNvPr id="17" name="Straight Arrow Connector 16"/>
          <p:cNvCxnSpPr>
            <a:stCxn id="15" idx="0"/>
          </p:cNvCxnSpPr>
          <p:nvPr/>
        </p:nvCxnSpPr>
        <p:spPr bwMode="auto">
          <a:xfrm rot="5400000" flipH="1" flipV="1">
            <a:off x="7564922" y="2122334"/>
            <a:ext cx="859155" cy="587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8" name="TextBox 17"/>
          <p:cNvSpPr txBox="1"/>
          <p:nvPr/>
        </p:nvSpPr>
        <p:spPr>
          <a:xfrm>
            <a:off x="6059805" y="6490335"/>
            <a:ext cx="2912977" cy="230832"/>
          </a:xfrm>
          <a:prstGeom prst="rect">
            <a:avLst/>
          </a:prstGeom>
          <a:noFill/>
        </p:spPr>
        <p:txBody>
          <a:bodyPr wrap="none" rtlCol="0">
            <a:spAutoFit/>
          </a:bodyPr>
          <a:lstStyle/>
          <a:p>
            <a:r>
              <a:rPr lang="en-US" sz="900" b="1" dirty="0" smtClean="0">
                <a:latin typeface="Tahoma" pitchFamily="34" charset="0"/>
                <a:ea typeface="Tahoma" pitchFamily="34" charset="0"/>
                <a:cs typeface="Tahoma" pitchFamily="34" charset="0"/>
              </a:rPr>
              <a:t>Note: Kevin did not approve these probabilities</a:t>
            </a:r>
            <a:endParaRPr lang="en-US" sz="900" dirty="0">
              <a:latin typeface="Tahoma" pitchFamily="34" charset="0"/>
              <a:ea typeface="Tahoma" pitchFamily="34" charset="0"/>
              <a:cs typeface="Tahoma" pitchFamily="34" charset="0"/>
            </a:endParaRPr>
          </a:p>
        </p:txBody>
      </p:sp>
      <p:sp>
        <p:nvSpPr>
          <p:cNvPr id="19" name="TextBox 18"/>
          <p:cNvSpPr txBox="1"/>
          <p:nvPr/>
        </p:nvSpPr>
        <p:spPr>
          <a:xfrm>
            <a:off x="4063365" y="2779395"/>
            <a:ext cx="2914580" cy="430887"/>
          </a:xfrm>
          <a:prstGeom prst="rect">
            <a:avLst/>
          </a:prstGeom>
          <a:noFill/>
        </p:spPr>
        <p:txBody>
          <a:bodyPr wrap="none" rtlCol="0">
            <a:spAutoFit/>
          </a:bodyPr>
          <a:lstStyle/>
          <a:p>
            <a:r>
              <a:rPr lang="en-US" sz="1100" b="1" dirty="0" err="1" smtClean="0">
                <a:latin typeface="Tahoma" pitchFamily="34" charset="0"/>
                <a:ea typeface="Tahoma" pitchFamily="34" charset="0"/>
                <a:cs typeface="Tahoma" pitchFamily="34" charset="0"/>
              </a:rPr>
              <a:t>Gotta</a:t>
            </a:r>
            <a:r>
              <a:rPr lang="en-US" sz="1100" b="1" dirty="0" smtClean="0">
                <a:latin typeface="Tahoma" pitchFamily="34" charset="0"/>
                <a:ea typeface="Tahoma" pitchFamily="34" charset="0"/>
                <a:cs typeface="Tahoma" pitchFamily="34" charset="0"/>
              </a:rPr>
              <a:t> pee and can’t find a bathroom?</a:t>
            </a:r>
          </a:p>
          <a:p>
            <a:r>
              <a:rPr lang="en-US" sz="1100" dirty="0" smtClean="0">
                <a:latin typeface="Tahoma" pitchFamily="34" charset="0"/>
                <a:ea typeface="Tahoma" pitchFamily="34" charset="0"/>
                <a:cs typeface="Tahoma" pitchFamily="34" charset="0"/>
              </a:rPr>
              <a:t>Better hope you are in NYC!</a:t>
            </a:r>
            <a:endParaRPr lang="en-US" sz="1100" dirty="0">
              <a:latin typeface="Tahoma" pitchFamily="34" charset="0"/>
              <a:ea typeface="Tahoma" pitchFamily="34" charset="0"/>
              <a:cs typeface="Tahoma" pitchFamily="34" charset="0"/>
            </a:endParaRPr>
          </a:p>
        </p:txBody>
      </p:sp>
      <p:cxnSp>
        <p:nvCxnSpPr>
          <p:cNvPr id="23" name="Straight Arrow Connector 22"/>
          <p:cNvCxnSpPr>
            <a:stCxn id="19" idx="0"/>
          </p:cNvCxnSpPr>
          <p:nvPr/>
        </p:nvCxnSpPr>
        <p:spPr bwMode="auto">
          <a:xfrm rot="5400000" flipH="1" flipV="1">
            <a:off x="5992168" y="1334444"/>
            <a:ext cx="973439" cy="191646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4" name="TextBox 23"/>
          <p:cNvSpPr txBox="1"/>
          <p:nvPr/>
        </p:nvSpPr>
        <p:spPr>
          <a:xfrm>
            <a:off x="1845945" y="5172075"/>
            <a:ext cx="2999539" cy="600164"/>
          </a:xfrm>
          <a:prstGeom prst="rect">
            <a:avLst/>
          </a:prstGeom>
          <a:noFill/>
        </p:spPr>
        <p:txBody>
          <a:bodyPr wrap="none" rtlCol="0">
            <a:spAutoFit/>
          </a:bodyPr>
          <a:lstStyle/>
          <a:p>
            <a:r>
              <a:rPr lang="en-US" sz="1100" b="1" dirty="0" smtClean="0">
                <a:latin typeface="Tahoma" pitchFamily="34" charset="0"/>
                <a:ea typeface="Tahoma" pitchFamily="34" charset="0"/>
                <a:cs typeface="Tahoma" pitchFamily="34" charset="0"/>
              </a:rPr>
              <a:t>Not much to do in Hilton Head:</a:t>
            </a:r>
          </a:p>
          <a:p>
            <a:pPr>
              <a:buFontTx/>
              <a:buChar char="-"/>
            </a:pPr>
            <a:r>
              <a:rPr lang="en-US" sz="1100" dirty="0" smtClean="0">
                <a:latin typeface="Tahoma" pitchFamily="34" charset="0"/>
                <a:ea typeface="Tahoma" pitchFamily="34" charset="0"/>
                <a:cs typeface="Tahoma" pitchFamily="34" charset="0"/>
              </a:rPr>
              <a:t> Cockfighting likely to occur due to boredom</a:t>
            </a:r>
          </a:p>
          <a:p>
            <a:pPr>
              <a:buFontTx/>
              <a:buChar char="-"/>
            </a:pPr>
            <a:r>
              <a:rPr lang="en-US" sz="1100" dirty="0" smtClean="0">
                <a:latin typeface="Tahoma" pitchFamily="34" charset="0"/>
                <a:ea typeface="Tahoma" pitchFamily="34" charset="0"/>
                <a:cs typeface="Tahoma" pitchFamily="34" charset="0"/>
              </a:rPr>
              <a:t> Disorderly conduct practically inevitable</a:t>
            </a:r>
            <a:endParaRPr lang="en-US" sz="1100" dirty="0">
              <a:latin typeface="Tahoma" pitchFamily="34" charset="0"/>
              <a:ea typeface="Tahoma" pitchFamily="34" charset="0"/>
              <a:cs typeface="Tahoma" pitchFamily="34" charset="0"/>
            </a:endParaRPr>
          </a:p>
        </p:txBody>
      </p:sp>
      <p:cxnSp>
        <p:nvCxnSpPr>
          <p:cNvPr id="26" name="Straight Arrow Connector 25"/>
          <p:cNvCxnSpPr/>
          <p:nvPr/>
        </p:nvCxnSpPr>
        <p:spPr bwMode="auto">
          <a:xfrm rot="16200000" flipV="1">
            <a:off x="2129793" y="4499612"/>
            <a:ext cx="1127758" cy="22097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8" name="TextBox 27"/>
          <p:cNvSpPr txBox="1"/>
          <p:nvPr/>
        </p:nvSpPr>
        <p:spPr>
          <a:xfrm>
            <a:off x="4436745" y="5911215"/>
            <a:ext cx="2424062" cy="430887"/>
          </a:xfrm>
          <a:prstGeom prst="rect">
            <a:avLst/>
          </a:prstGeom>
          <a:noFill/>
        </p:spPr>
        <p:txBody>
          <a:bodyPr wrap="none" rtlCol="0">
            <a:spAutoFit/>
          </a:bodyPr>
          <a:lstStyle/>
          <a:p>
            <a:r>
              <a:rPr lang="en-US" sz="1100" b="1" dirty="0" smtClean="0">
                <a:latin typeface="Tahoma" pitchFamily="34" charset="0"/>
                <a:ea typeface="Tahoma" pitchFamily="34" charset="0"/>
                <a:cs typeface="Tahoma" pitchFamily="34" charset="0"/>
              </a:rPr>
              <a:t>Indecent Exposure in San Juan:</a:t>
            </a:r>
          </a:p>
          <a:p>
            <a:r>
              <a:rPr lang="en-US" sz="1100" dirty="0" smtClean="0">
                <a:latin typeface="Tahoma" pitchFamily="34" charset="0"/>
                <a:ea typeface="Tahoma" pitchFamily="34" charset="0"/>
                <a:cs typeface="Tahoma" pitchFamily="34" charset="0"/>
              </a:rPr>
              <a:t>Bound to happen on the beach</a:t>
            </a:r>
            <a:endParaRPr lang="en-US" sz="1100" dirty="0">
              <a:latin typeface="Tahoma" pitchFamily="34" charset="0"/>
              <a:ea typeface="Tahoma" pitchFamily="34" charset="0"/>
              <a:cs typeface="Tahoma" pitchFamily="34" charset="0"/>
            </a:endParaRPr>
          </a:p>
        </p:txBody>
      </p:sp>
      <p:cxnSp>
        <p:nvCxnSpPr>
          <p:cNvPr id="30" name="Straight Arrow Connector 29"/>
          <p:cNvCxnSpPr/>
          <p:nvPr/>
        </p:nvCxnSpPr>
        <p:spPr bwMode="auto">
          <a:xfrm rot="16200000" flipV="1">
            <a:off x="4176557" y="4817316"/>
            <a:ext cx="1793430" cy="48392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5" name="Straight Arrow Connector 34"/>
          <p:cNvCxnSpPr/>
          <p:nvPr/>
        </p:nvCxnSpPr>
        <p:spPr bwMode="auto">
          <a:xfrm rot="16200000" flipV="1">
            <a:off x="2320290" y="4720590"/>
            <a:ext cx="731520" cy="20574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9" name="TextBox 38"/>
          <p:cNvSpPr txBox="1"/>
          <p:nvPr/>
        </p:nvSpPr>
        <p:spPr>
          <a:xfrm>
            <a:off x="5966046" y="5248276"/>
            <a:ext cx="2929007" cy="430887"/>
          </a:xfrm>
          <a:prstGeom prst="rect">
            <a:avLst/>
          </a:prstGeom>
          <a:noFill/>
        </p:spPr>
        <p:txBody>
          <a:bodyPr wrap="none" rtlCol="0">
            <a:spAutoFit/>
          </a:bodyPr>
          <a:lstStyle/>
          <a:p>
            <a:r>
              <a:rPr lang="en-US" sz="1100" b="1" dirty="0" smtClean="0">
                <a:latin typeface="Tahoma" pitchFamily="34" charset="0"/>
                <a:ea typeface="Tahoma" pitchFamily="34" charset="0"/>
                <a:cs typeface="Tahoma" pitchFamily="34" charset="0"/>
              </a:rPr>
              <a:t>Hilton Head:</a:t>
            </a:r>
          </a:p>
          <a:p>
            <a:r>
              <a:rPr lang="en-US" sz="1100" dirty="0" smtClean="0">
                <a:latin typeface="Tahoma" pitchFamily="34" charset="0"/>
                <a:ea typeface="Tahoma" pitchFamily="34" charset="0"/>
                <a:cs typeface="Tahoma" pitchFamily="34" charset="0"/>
              </a:rPr>
              <a:t>Family-friendly locale doesn’t appreciate fun</a:t>
            </a:r>
            <a:endParaRPr lang="en-US" sz="1100" dirty="0">
              <a:latin typeface="Tahoma" pitchFamily="34" charset="0"/>
              <a:ea typeface="Tahoma" pitchFamily="34" charset="0"/>
              <a:cs typeface="Tahoma" pitchFamily="34" charset="0"/>
            </a:endParaRPr>
          </a:p>
        </p:txBody>
      </p:sp>
      <p:cxnSp>
        <p:nvCxnSpPr>
          <p:cNvPr id="41" name="Straight Arrow Connector 40"/>
          <p:cNvCxnSpPr/>
          <p:nvPr/>
        </p:nvCxnSpPr>
        <p:spPr bwMode="auto">
          <a:xfrm rot="16200000" flipV="1">
            <a:off x="5758072" y="4790662"/>
            <a:ext cx="556589" cy="22528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0" name="Straight Arrow Connector 39"/>
          <p:cNvCxnSpPr/>
          <p:nvPr/>
        </p:nvCxnSpPr>
        <p:spPr bwMode="auto">
          <a:xfrm rot="16200000" flipV="1">
            <a:off x="3962403" y="2186610"/>
            <a:ext cx="940902" cy="22528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ppt_x"/>
                                          </p:val>
                                        </p:tav>
                                        <p:tav tm="100000">
                                          <p:val>
                                            <p:strVal val="#ppt_x"/>
                                          </p:val>
                                        </p:tav>
                                      </p:tavLst>
                                    </p:anim>
                                    <p:anim calcmode="lin" valueType="num">
                                      <p:cBhvr additive="base">
                                        <p:cTn id="50" dur="500" fill="hold"/>
                                        <p:tgtEl>
                                          <p:spTgt spid="3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ppt_x"/>
                                          </p:val>
                                        </p:tav>
                                        <p:tav tm="100000">
                                          <p:val>
                                            <p:strVal val="#ppt_x"/>
                                          </p:val>
                                        </p:tav>
                                      </p:tavLst>
                                    </p:anim>
                                    <p:anim calcmode="lin" valueType="num">
                                      <p:cBhvr additive="base">
                                        <p:cTn id="5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ppt_x"/>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ppt_x"/>
                                          </p:val>
                                        </p:tav>
                                        <p:tav tm="100000">
                                          <p:val>
                                            <p:strVal val="#ppt_x"/>
                                          </p:val>
                                        </p:tav>
                                      </p:tavLst>
                                    </p:anim>
                                    <p:anim calcmode="lin" valueType="num">
                                      <p:cBhvr additive="base">
                                        <p:cTn id="6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500" fill="hold"/>
                                        <p:tgtEl>
                                          <p:spTgt spid="41"/>
                                        </p:tgtEl>
                                        <p:attrNameLst>
                                          <p:attrName>ppt_x</p:attrName>
                                        </p:attrNameLst>
                                      </p:cBhvr>
                                      <p:tavLst>
                                        <p:tav tm="0">
                                          <p:val>
                                            <p:strVal val="#ppt_x"/>
                                          </p:val>
                                        </p:tav>
                                        <p:tav tm="100000">
                                          <p:val>
                                            <p:strVal val="#ppt_x"/>
                                          </p:val>
                                        </p:tav>
                                      </p:tavLst>
                                    </p:anim>
                                    <p:anim calcmode="lin" valueType="num">
                                      <p:cBhvr additive="base">
                                        <p:cTn id="70" dur="500" fill="hold"/>
                                        <p:tgtEl>
                                          <p:spTgt spid="41"/>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fill="hold"/>
                                        <p:tgtEl>
                                          <p:spTgt spid="39"/>
                                        </p:tgtEl>
                                        <p:attrNameLst>
                                          <p:attrName>ppt_x</p:attrName>
                                        </p:attrNameLst>
                                      </p:cBhvr>
                                      <p:tavLst>
                                        <p:tav tm="0">
                                          <p:val>
                                            <p:strVal val="#ppt_x"/>
                                          </p:val>
                                        </p:tav>
                                        <p:tav tm="100000">
                                          <p:val>
                                            <p:strVal val="#ppt_x"/>
                                          </p:val>
                                        </p:tav>
                                      </p:tavLst>
                                    </p:anim>
                                    <p:anim calcmode="lin" valueType="num">
                                      <p:cBhvr additive="base">
                                        <p:cTn id="7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9" grpId="0"/>
      <p:bldP spid="24" grpId="0"/>
      <p:bldP spid="28"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1" name="Picture 7"/>
          <p:cNvPicPr>
            <a:picLocks noChangeAspect="1" noChangeArrowheads="1"/>
          </p:cNvPicPr>
          <p:nvPr/>
        </p:nvPicPr>
        <p:blipFill>
          <a:blip r:embed="rId3" cstate="print"/>
          <a:srcRect/>
          <a:stretch>
            <a:fillRect/>
          </a:stretch>
        </p:blipFill>
        <p:spPr bwMode="auto">
          <a:xfrm>
            <a:off x="1076325" y="5119688"/>
            <a:ext cx="4459036" cy="1462087"/>
          </a:xfrm>
          <a:prstGeom prst="rect">
            <a:avLst/>
          </a:prstGeom>
          <a:noFill/>
          <a:ln w="9525">
            <a:noFill/>
            <a:miter lim="800000"/>
            <a:headEnd/>
            <a:tailEnd/>
          </a:ln>
        </p:spPr>
      </p:pic>
      <p:pic>
        <p:nvPicPr>
          <p:cNvPr id="26630" name="Picture 6"/>
          <p:cNvPicPr>
            <a:picLocks noChangeAspect="1" noChangeArrowheads="1"/>
          </p:cNvPicPr>
          <p:nvPr/>
        </p:nvPicPr>
        <p:blipFill>
          <a:blip r:embed="rId4" cstate="print"/>
          <a:srcRect/>
          <a:stretch>
            <a:fillRect/>
          </a:stretch>
        </p:blipFill>
        <p:spPr bwMode="auto">
          <a:xfrm>
            <a:off x="1076325" y="2833688"/>
            <a:ext cx="7905750" cy="1348944"/>
          </a:xfrm>
          <a:prstGeom prst="rect">
            <a:avLst/>
          </a:prstGeom>
          <a:noFill/>
          <a:ln w="9525">
            <a:noFill/>
            <a:miter lim="800000"/>
            <a:headEnd/>
            <a:tailEnd/>
          </a:ln>
        </p:spPr>
      </p:pic>
      <p:pic>
        <p:nvPicPr>
          <p:cNvPr id="26629" name="Picture 5"/>
          <p:cNvPicPr>
            <a:picLocks noChangeAspect="1" noChangeArrowheads="1"/>
          </p:cNvPicPr>
          <p:nvPr/>
        </p:nvPicPr>
        <p:blipFill>
          <a:blip r:embed="rId5" cstate="print"/>
          <a:srcRect/>
          <a:stretch>
            <a:fillRect/>
          </a:stretch>
        </p:blipFill>
        <p:spPr bwMode="auto">
          <a:xfrm>
            <a:off x="1074050" y="1124165"/>
            <a:ext cx="7917549" cy="108211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Crystal Ball Simulation</a:t>
            </a:r>
            <a:endParaRPr lang="en-US" dirty="0"/>
          </a:p>
        </p:txBody>
      </p:sp>
      <p:sp>
        <p:nvSpPr>
          <p:cNvPr id="9" name="TextBox 8"/>
          <p:cNvSpPr txBox="1"/>
          <p:nvPr/>
        </p:nvSpPr>
        <p:spPr>
          <a:xfrm>
            <a:off x="6523630" y="6063949"/>
            <a:ext cx="2620370" cy="600164"/>
          </a:xfrm>
          <a:prstGeom prst="rect">
            <a:avLst/>
          </a:prstGeom>
          <a:noFill/>
        </p:spPr>
        <p:txBody>
          <a:bodyPr wrap="square" rtlCol="0">
            <a:spAutoFit/>
          </a:bodyPr>
          <a:lstStyle/>
          <a:p>
            <a:r>
              <a:rPr lang="en-US" sz="1100" b="1" dirty="0" smtClean="0">
                <a:latin typeface="Tahoma" pitchFamily="34" charset="0"/>
                <a:ea typeface="Tahoma" pitchFamily="34" charset="0"/>
                <a:cs typeface="Tahoma" pitchFamily="34" charset="0"/>
              </a:rPr>
              <a:t>Forecast: </a:t>
            </a:r>
            <a:r>
              <a:rPr lang="en-US" sz="1100" dirty="0" smtClean="0">
                <a:latin typeface="Tahoma" pitchFamily="34" charset="0"/>
                <a:ea typeface="Tahoma" pitchFamily="34" charset="0"/>
                <a:cs typeface="Tahoma" pitchFamily="34" charset="0"/>
              </a:rPr>
              <a:t>Multiplied Issue Occurring with Likely Severity  of Fine/Sentence and Maximum Fine/Sentence</a:t>
            </a:r>
            <a:endParaRPr lang="en-US" sz="1100" dirty="0">
              <a:latin typeface="Tahoma" pitchFamily="34" charset="0"/>
              <a:ea typeface="Tahoma" pitchFamily="34" charset="0"/>
              <a:cs typeface="Tahoma" pitchFamily="34" charset="0"/>
            </a:endParaRPr>
          </a:p>
        </p:txBody>
      </p:sp>
      <p:cxnSp>
        <p:nvCxnSpPr>
          <p:cNvPr id="11" name="Straight Arrow Connector 10"/>
          <p:cNvCxnSpPr>
            <a:stCxn id="9" idx="1"/>
          </p:cNvCxnSpPr>
          <p:nvPr/>
        </p:nvCxnSpPr>
        <p:spPr bwMode="auto">
          <a:xfrm rot="10800000" flipV="1">
            <a:off x="5581942" y="6364031"/>
            <a:ext cx="941689" cy="7771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5" name="TextBox 24"/>
          <p:cNvSpPr txBox="1"/>
          <p:nvPr/>
        </p:nvSpPr>
        <p:spPr>
          <a:xfrm>
            <a:off x="5345479" y="2325353"/>
            <a:ext cx="1823947" cy="430887"/>
          </a:xfrm>
          <a:prstGeom prst="rect">
            <a:avLst/>
          </a:prstGeom>
          <a:noFill/>
        </p:spPr>
        <p:txBody>
          <a:bodyPr wrap="square" rtlCol="0">
            <a:spAutoFit/>
          </a:bodyPr>
          <a:lstStyle/>
          <a:p>
            <a:r>
              <a:rPr lang="en-US" sz="1100" b="1" dirty="0" smtClean="0">
                <a:latin typeface="Tahoma" pitchFamily="34" charset="0"/>
                <a:ea typeface="Tahoma" pitchFamily="34" charset="0"/>
                <a:cs typeface="Tahoma" pitchFamily="34" charset="0"/>
              </a:rPr>
              <a:t>Uniform Distribution </a:t>
            </a:r>
            <a:r>
              <a:rPr lang="en-US" sz="1100" dirty="0" smtClean="0">
                <a:latin typeface="Tahoma" pitchFamily="34" charset="0"/>
                <a:ea typeface="Tahoma" pitchFamily="34" charset="0"/>
                <a:cs typeface="Tahoma" pitchFamily="34" charset="0"/>
              </a:rPr>
              <a:t>between 0 and 1</a:t>
            </a:r>
            <a:endParaRPr lang="en-US" sz="1100" dirty="0">
              <a:latin typeface="Tahoma" pitchFamily="34" charset="0"/>
              <a:ea typeface="Tahoma" pitchFamily="34" charset="0"/>
              <a:cs typeface="Tahoma" pitchFamily="34" charset="0"/>
            </a:endParaRPr>
          </a:p>
        </p:txBody>
      </p:sp>
      <p:cxnSp>
        <p:nvCxnSpPr>
          <p:cNvPr id="27" name="Straight Arrow Connector 26"/>
          <p:cNvCxnSpPr/>
          <p:nvPr/>
        </p:nvCxnSpPr>
        <p:spPr bwMode="auto">
          <a:xfrm flipV="1">
            <a:off x="6797573" y="1948070"/>
            <a:ext cx="583888" cy="37560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2" name="TextBox 41"/>
          <p:cNvSpPr txBox="1"/>
          <p:nvPr/>
        </p:nvSpPr>
        <p:spPr>
          <a:xfrm>
            <a:off x="1043856" y="2320210"/>
            <a:ext cx="2083657" cy="430887"/>
          </a:xfrm>
          <a:prstGeom prst="rect">
            <a:avLst/>
          </a:prstGeom>
          <a:noFill/>
        </p:spPr>
        <p:txBody>
          <a:bodyPr wrap="square" rtlCol="0">
            <a:spAutoFit/>
          </a:bodyPr>
          <a:lstStyle/>
          <a:p>
            <a:r>
              <a:rPr lang="en-US" sz="1100" dirty="0" smtClean="0">
                <a:latin typeface="Tahoma" pitchFamily="34" charset="0"/>
                <a:ea typeface="Tahoma" pitchFamily="34" charset="0"/>
                <a:cs typeface="Tahoma" pitchFamily="34" charset="0"/>
              </a:rPr>
              <a:t>Multiplied Odds of Occurrence with Odds of Being Caught  </a:t>
            </a:r>
            <a:endParaRPr lang="en-US" sz="1100" dirty="0">
              <a:latin typeface="Tahoma" pitchFamily="34" charset="0"/>
              <a:ea typeface="Tahoma" pitchFamily="34" charset="0"/>
              <a:cs typeface="Tahoma" pitchFamily="34" charset="0"/>
            </a:endParaRPr>
          </a:p>
        </p:txBody>
      </p:sp>
      <p:cxnSp>
        <p:nvCxnSpPr>
          <p:cNvPr id="43" name="Straight Arrow Connector 42"/>
          <p:cNvCxnSpPr/>
          <p:nvPr/>
        </p:nvCxnSpPr>
        <p:spPr bwMode="auto">
          <a:xfrm flipV="1">
            <a:off x="2319131" y="1868557"/>
            <a:ext cx="569843" cy="49481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6" name="TextBox 45"/>
          <p:cNvSpPr txBox="1"/>
          <p:nvPr/>
        </p:nvSpPr>
        <p:spPr>
          <a:xfrm>
            <a:off x="1045148" y="4346309"/>
            <a:ext cx="1585705" cy="600164"/>
          </a:xfrm>
          <a:prstGeom prst="rect">
            <a:avLst/>
          </a:prstGeom>
          <a:noFill/>
        </p:spPr>
        <p:txBody>
          <a:bodyPr wrap="square" rtlCol="0">
            <a:spAutoFit/>
          </a:bodyPr>
          <a:lstStyle/>
          <a:p>
            <a:r>
              <a:rPr lang="en-US" sz="1100" b="1" dirty="0" smtClean="0">
                <a:latin typeface="Tahoma" pitchFamily="34" charset="0"/>
                <a:ea typeface="Tahoma" pitchFamily="34" charset="0"/>
                <a:cs typeface="Tahoma" pitchFamily="34" charset="0"/>
              </a:rPr>
              <a:t>Beta Distribution </a:t>
            </a:r>
            <a:r>
              <a:rPr lang="en-US" sz="1100" dirty="0" smtClean="0">
                <a:latin typeface="Tahoma" pitchFamily="34" charset="0"/>
                <a:ea typeface="Tahoma" pitchFamily="34" charset="0"/>
                <a:cs typeface="Tahoma" pitchFamily="34" charset="0"/>
              </a:rPr>
              <a:t>between 0 and 1</a:t>
            </a:r>
          </a:p>
          <a:p>
            <a:r>
              <a:rPr lang="en-US" sz="1100" dirty="0" smtClean="0">
                <a:latin typeface="Tahoma" pitchFamily="34" charset="0"/>
                <a:ea typeface="Tahoma" pitchFamily="34" charset="0"/>
                <a:cs typeface="Tahoma" pitchFamily="34" charset="0"/>
              </a:rPr>
              <a:t>(skewed towards 1)</a:t>
            </a:r>
            <a:endParaRPr lang="en-US" sz="1100" dirty="0">
              <a:latin typeface="Tahoma" pitchFamily="34" charset="0"/>
              <a:ea typeface="Tahoma" pitchFamily="34" charset="0"/>
              <a:cs typeface="Tahoma" pitchFamily="34" charset="0"/>
            </a:endParaRPr>
          </a:p>
        </p:txBody>
      </p:sp>
      <p:cxnSp>
        <p:nvCxnSpPr>
          <p:cNvPr id="47" name="Straight Arrow Connector 46"/>
          <p:cNvCxnSpPr>
            <a:stCxn id="46" idx="0"/>
          </p:cNvCxnSpPr>
          <p:nvPr/>
        </p:nvCxnSpPr>
        <p:spPr bwMode="auto">
          <a:xfrm rot="5400000" flipH="1" flipV="1">
            <a:off x="2316713" y="3170877"/>
            <a:ext cx="696720" cy="165414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8" name="TextBox 47"/>
          <p:cNvSpPr txBox="1"/>
          <p:nvPr/>
        </p:nvSpPr>
        <p:spPr>
          <a:xfrm>
            <a:off x="7147775" y="4379440"/>
            <a:ext cx="1585705" cy="600164"/>
          </a:xfrm>
          <a:prstGeom prst="rect">
            <a:avLst/>
          </a:prstGeom>
          <a:noFill/>
        </p:spPr>
        <p:txBody>
          <a:bodyPr wrap="square" rtlCol="0">
            <a:spAutoFit/>
          </a:bodyPr>
          <a:lstStyle/>
          <a:p>
            <a:r>
              <a:rPr lang="en-US" sz="1100" b="1" dirty="0" smtClean="0">
                <a:latin typeface="Tahoma" pitchFamily="34" charset="0"/>
                <a:ea typeface="Tahoma" pitchFamily="34" charset="0"/>
                <a:cs typeface="Tahoma" pitchFamily="34" charset="0"/>
              </a:rPr>
              <a:t>Beta Distribution </a:t>
            </a:r>
            <a:r>
              <a:rPr lang="en-US" sz="1100" dirty="0" smtClean="0">
                <a:latin typeface="Tahoma" pitchFamily="34" charset="0"/>
                <a:ea typeface="Tahoma" pitchFamily="34" charset="0"/>
                <a:cs typeface="Tahoma" pitchFamily="34" charset="0"/>
              </a:rPr>
              <a:t>between 0 and 1</a:t>
            </a:r>
          </a:p>
          <a:p>
            <a:r>
              <a:rPr lang="en-US" sz="1100" dirty="0" smtClean="0">
                <a:latin typeface="Tahoma" pitchFamily="34" charset="0"/>
                <a:ea typeface="Tahoma" pitchFamily="34" charset="0"/>
                <a:cs typeface="Tahoma" pitchFamily="34" charset="0"/>
              </a:rPr>
              <a:t>(skewed towards 0)</a:t>
            </a:r>
            <a:endParaRPr lang="en-US" sz="1100" dirty="0">
              <a:latin typeface="Tahoma" pitchFamily="34" charset="0"/>
              <a:ea typeface="Tahoma" pitchFamily="34" charset="0"/>
              <a:cs typeface="Tahoma" pitchFamily="34" charset="0"/>
            </a:endParaRPr>
          </a:p>
        </p:txBody>
      </p:sp>
      <p:cxnSp>
        <p:nvCxnSpPr>
          <p:cNvPr id="49" name="Straight Arrow Connector 48"/>
          <p:cNvCxnSpPr>
            <a:stCxn id="48" idx="0"/>
          </p:cNvCxnSpPr>
          <p:nvPr/>
        </p:nvCxnSpPr>
        <p:spPr bwMode="auto">
          <a:xfrm rot="16200000" flipV="1">
            <a:off x="7167603" y="3606415"/>
            <a:ext cx="761597" cy="78445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53" name="TextBox 52"/>
          <p:cNvSpPr txBox="1"/>
          <p:nvPr/>
        </p:nvSpPr>
        <p:spPr>
          <a:xfrm>
            <a:off x="4086520" y="4392693"/>
            <a:ext cx="2155253" cy="430887"/>
          </a:xfrm>
          <a:prstGeom prst="rect">
            <a:avLst/>
          </a:prstGeom>
          <a:noFill/>
        </p:spPr>
        <p:txBody>
          <a:bodyPr wrap="square" rtlCol="0">
            <a:spAutoFit/>
          </a:bodyPr>
          <a:lstStyle/>
          <a:p>
            <a:r>
              <a:rPr lang="en-US" sz="1100" dirty="0" smtClean="0">
                <a:latin typeface="Tahoma" pitchFamily="34" charset="0"/>
                <a:ea typeface="Tahoma" pitchFamily="34" charset="0"/>
                <a:cs typeface="Tahoma" pitchFamily="34" charset="0"/>
              </a:rPr>
              <a:t>Inputs for Beta Distribution (</a:t>
            </a:r>
            <a:r>
              <a:rPr lang="en-US" sz="1100" b="1" dirty="0" smtClean="0">
                <a:latin typeface="Tahoma" pitchFamily="34" charset="0"/>
                <a:ea typeface="Tahoma" pitchFamily="34" charset="0"/>
                <a:cs typeface="Tahoma" pitchFamily="34" charset="0"/>
              </a:rPr>
              <a:t>Alpha and Beta</a:t>
            </a:r>
            <a:r>
              <a:rPr lang="en-US" sz="1100" dirty="0" smtClean="0">
                <a:latin typeface="Tahoma" pitchFamily="34" charset="0"/>
                <a:ea typeface="Tahoma" pitchFamily="34" charset="0"/>
                <a:cs typeface="Tahoma" pitchFamily="34" charset="0"/>
              </a:rPr>
              <a:t>)</a:t>
            </a:r>
            <a:endParaRPr lang="en-US" sz="1100" dirty="0">
              <a:latin typeface="Tahoma" pitchFamily="34" charset="0"/>
              <a:ea typeface="Tahoma" pitchFamily="34" charset="0"/>
              <a:cs typeface="Tahoma" pitchFamily="34" charset="0"/>
            </a:endParaRPr>
          </a:p>
        </p:txBody>
      </p:sp>
      <p:cxnSp>
        <p:nvCxnSpPr>
          <p:cNvPr id="54" name="Straight Arrow Connector 53"/>
          <p:cNvCxnSpPr>
            <a:stCxn id="53" idx="0"/>
          </p:cNvCxnSpPr>
          <p:nvPr/>
        </p:nvCxnSpPr>
        <p:spPr bwMode="auto">
          <a:xfrm rot="16200000" flipV="1">
            <a:off x="4493902" y="3722447"/>
            <a:ext cx="417041" cy="923451"/>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6" name="Straight Arrow Connector 55"/>
          <p:cNvCxnSpPr>
            <a:stCxn id="53" idx="0"/>
          </p:cNvCxnSpPr>
          <p:nvPr/>
        </p:nvCxnSpPr>
        <p:spPr bwMode="auto">
          <a:xfrm rot="16200000" flipV="1">
            <a:off x="4586667" y="3815212"/>
            <a:ext cx="244763" cy="91019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66" name="TextBox 65"/>
          <p:cNvSpPr txBox="1"/>
          <p:nvPr/>
        </p:nvSpPr>
        <p:spPr>
          <a:xfrm>
            <a:off x="6311595" y="5162802"/>
            <a:ext cx="2832405" cy="600164"/>
          </a:xfrm>
          <a:prstGeom prst="rect">
            <a:avLst/>
          </a:prstGeom>
          <a:noFill/>
        </p:spPr>
        <p:txBody>
          <a:bodyPr wrap="square" rtlCol="0">
            <a:spAutoFit/>
          </a:bodyPr>
          <a:lstStyle/>
          <a:p>
            <a:r>
              <a:rPr lang="en-US" sz="1100" dirty="0" smtClean="0">
                <a:latin typeface="Tahoma" pitchFamily="34" charset="0"/>
                <a:ea typeface="Tahoma" pitchFamily="34" charset="0"/>
                <a:cs typeface="Tahoma" pitchFamily="34" charset="0"/>
              </a:rPr>
              <a:t>Legal issue occurs when value of activity simulation is less than total odds of legal issue existing (</a:t>
            </a:r>
            <a:r>
              <a:rPr lang="en-US" sz="1100" b="1" dirty="0" smtClean="0">
                <a:latin typeface="Tahoma" pitchFamily="34" charset="0"/>
                <a:ea typeface="Tahoma" pitchFamily="34" charset="0"/>
                <a:cs typeface="Tahoma" pitchFamily="34" charset="0"/>
              </a:rPr>
              <a:t>Binary Value</a:t>
            </a:r>
            <a:r>
              <a:rPr lang="en-US" sz="1100" dirty="0" smtClean="0">
                <a:latin typeface="Tahoma" pitchFamily="34" charset="0"/>
                <a:ea typeface="Tahoma" pitchFamily="34" charset="0"/>
                <a:cs typeface="Tahoma" pitchFamily="34" charset="0"/>
              </a:rPr>
              <a:t>)</a:t>
            </a:r>
            <a:endParaRPr lang="en-US" sz="1100" dirty="0">
              <a:latin typeface="Tahoma" pitchFamily="34" charset="0"/>
              <a:ea typeface="Tahoma" pitchFamily="34" charset="0"/>
              <a:cs typeface="Tahoma" pitchFamily="34" charset="0"/>
            </a:endParaRPr>
          </a:p>
        </p:txBody>
      </p:sp>
      <p:cxnSp>
        <p:nvCxnSpPr>
          <p:cNvPr id="67" name="Straight Arrow Connector 66"/>
          <p:cNvCxnSpPr/>
          <p:nvPr/>
        </p:nvCxnSpPr>
        <p:spPr bwMode="auto">
          <a:xfrm rot="10800000" flipV="1">
            <a:off x="4850296" y="5698435"/>
            <a:ext cx="1378226" cy="14577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linds(horizontal)">
                                      <p:cBhvr>
                                        <p:cTn id="7" dur="500"/>
                                        <p:tgtEl>
                                          <p:spTgt spid="42"/>
                                        </p:tgtEl>
                                      </p:cBhvr>
                                    </p:animEffect>
                                  </p:childTnLst>
                                </p:cTn>
                              </p:par>
                              <p:par>
                                <p:cTn id="8" presetID="3" presetClass="entr" presetSubtype="10"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blinds(horizontal)">
                                      <p:cBhvr>
                                        <p:cTn id="10" dur="500"/>
                                        <p:tgtEl>
                                          <p:spTgt spid="4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blinds(horizontal)">
                                      <p:cBhvr>
                                        <p:cTn id="15" dur="500"/>
                                        <p:tgtEl>
                                          <p:spTgt spid="25"/>
                                        </p:tgtEl>
                                      </p:cBhvr>
                                    </p:animEffect>
                                  </p:childTnLst>
                                </p:cTn>
                              </p:par>
                              <p:par>
                                <p:cTn id="16" presetID="3" presetClass="entr" presetSubtype="10"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blinds(horizontal)">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blinds(horizontal)">
                                      <p:cBhvr>
                                        <p:cTn id="23" dur="500"/>
                                        <p:tgtEl>
                                          <p:spTgt spid="46"/>
                                        </p:tgtEl>
                                      </p:cBhvr>
                                    </p:animEffect>
                                  </p:childTnLst>
                                </p:cTn>
                              </p:par>
                              <p:par>
                                <p:cTn id="24" presetID="3" presetClass="entr" presetSubtype="10" fill="hold" nodeType="with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blinds(horizontal)">
                                      <p:cBhvr>
                                        <p:cTn id="26" dur="500"/>
                                        <p:tgtEl>
                                          <p:spTgt spid="47"/>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blinds(horizontal)">
                                      <p:cBhvr>
                                        <p:cTn id="31" dur="500"/>
                                        <p:tgtEl>
                                          <p:spTgt spid="48"/>
                                        </p:tgtEl>
                                      </p:cBhvr>
                                    </p:animEffect>
                                  </p:childTnLst>
                                </p:cTn>
                              </p:par>
                              <p:par>
                                <p:cTn id="32" presetID="3" presetClass="entr" presetSubtype="10"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blinds(horizontal)">
                                      <p:cBhvr>
                                        <p:cTn id="34" dur="500"/>
                                        <p:tgtEl>
                                          <p:spTgt spid="49"/>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blinds(horizontal)">
                                      <p:cBhvr>
                                        <p:cTn id="39" dur="500"/>
                                        <p:tgtEl>
                                          <p:spTgt spid="53"/>
                                        </p:tgtEl>
                                      </p:cBhvr>
                                    </p:animEffect>
                                  </p:childTnLst>
                                </p:cTn>
                              </p:par>
                              <p:par>
                                <p:cTn id="40" presetID="3" presetClass="entr" presetSubtype="10" fill="hold" nodeType="with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blinds(horizontal)">
                                      <p:cBhvr>
                                        <p:cTn id="42" dur="500"/>
                                        <p:tgtEl>
                                          <p:spTgt spid="54"/>
                                        </p:tgtEl>
                                      </p:cBhvr>
                                    </p:animEffect>
                                  </p:childTnLst>
                                </p:cTn>
                              </p:par>
                              <p:par>
                                <p:cTn id="43" presetID="3" presetClass="entr" presetSubtype="10" fill="hold" nodeType="with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blinds(horizontal)">
                                      <p:cBhvr>
                                        <p:cTn id="45" dur="500"/>
                                        <p:tgtEl>
                                          <p:spTgt spid="56"/>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blinds(horizontal)">
                                      <p:cBhvr>
                                        <p:cTn id="50" dur="500"/>
                                        <p:tgtEl>
                                          <p:spTgt spid="66"/>
                                        </p:tgtEl>
                                      </p:cBhvr>
                                    </p:animEffect>
                                  </p:childTnLst>
                                </p:cTn>
                              </p:par>
                              <p:par>
                                <p:cTn id="51" presetID="3" presetClass="entr" presetSubtype="10" fill="hold" nodeType="with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blinds(horizontal)">
                                      <p:cBhvr>
                                        <p:cTn id="53" dur="500"/>
                                        <p:tgtEl>
                                          <p:spTgt spid="67"/>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blinds(horizontal)">
                                      <p:cBhvr>
                                        <p:cTn id="58" dur="500"/>
                                        <p:tgtEl>
                                          <p:spTgt spid="9"/>
                                        </p:tgtEl>
                                      </p:cBhvr>
                                    </p:animEffect>
                                  </p:childTnLst>
                                </p:cTn>
                              </p:par>
                              <p:par>
                                <p:cTn id="59" presetID="3" presetClass="entr" presetSubtype="10" fill="hold"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blinds(horizontal)">
                                      <p:cBhvr>
                                        <p:cTn id="6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2" grpId="0"/>
      <p:bldP spid="46" grpId="0"/>
      <p:bldP spid="48" grpId="0"/>
      <p:bldP spid="53" grpId="0"/>
      <p:bldP spid="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Simulation Results</a:t>
            </a:r>
            <a:endParaRPr lang="en-US" dirty="0"/>
          </a:p>
        </p:txBody>
      </p:sp>
      <p:sp>
        <p:nvSpPr>
          <p:cNvPr id="3" name="Content Placeholder 2"/>
          <p:cNvSpPr>
            <a:spLocks noGrp="1"/>
          </p:cNvSpPr>
          <p:nvPr>
            <p:ph idx="1"/>
          </p:nvPr>
        </p:nvSpPr>
        <p:spPr/>
        <p:txBody>
          <a:bodyPr/>
          <a:lstStyle/>
          <a:p>
            <a:r>
              <a:rPr lang="en-US" dirty="0" smtClean="0"/>
              <a:t>Monte Carlo simulation with 100,000 trials</a:t>
            </a:r>
          </a:p>
          <a:p>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022574" y="4305915"/>
            <a:ext cx="3776870" cy="2552086"/>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1156275" y="4308169"/>
            <a:ext cx="3773533" cy="2549831"/>
          </a:xfrm>
          <a:prstGeom prst="rect">
            <a:avLst/>
          </a:prstGeom>
          <a:noFill/>
          <a:ln w="9525">
            <a:noFill/>
            <a:miter lim="800000"/>
            <a:headEnd/>
            <a:tailEnd/>
          </a:ln>
        </p:spPr>
      </p:pic>
      <p:pic>
        <p:nvPicPr>
          <p:cNvPr id="27652" name="Picture 4"/>
          <p:cNvPicPr>
            <a:picLocks noChangeAspect="1" noChangeArrowheads="1"/>
          </p:cNvPicPr>
          <p:nvPr/>
        </p:nvPicPr>
        <p:blipFill>
          <a:blip r:embed="rId5" cstate="print"/>
          <a:srcRect/>
          <a:stretch>
            <a:fillRect/>
          </a:stretch>
        </p:blipFill>
        <p:spPr bwMode="auto">
          <a:xfrm>
            <a:off x="1158530" y="1602270"/>
            <a:ext cx="5120392" cy="2095087"/>
          </a:xfrm>
          <a:prstGeom prst="rect">
            <a:avLst/>
          </a:prstGeom>
          <a:noFill/>
          <a:ln w="9525">
            <a:noFill/>
            <a:miter lim="800000"/>
            <a:headEnd/>
            <a:tailEnd/>
          </a:ln>
        </p:spPr>
      </p:pic>
      <p:sp>
        <p:nvSpPr>
          <p:cNvPr id="9" name="TextBox 8"/>
          <p:cNvSpPr txBox="1"/>
          <p:nvPr/>
        </p:nvSpPr>
        <p:spPr>
          <a:xfrm>
            <a:off x="6841682" y="1624474"/>
            <a:ext cx="1878248" cy="938719"/>
          </a:xfrm>
          <a:prstGeom prst="rect">
            <a:avLst/>
          </a:prstGeom>
          <a:noFill/>
          <a:ln>
            <a:solidFill>
              <a:schemeClr val="tx1"/>
            </a:solidFill>
          </a:ln>
        </p:spPr>
        <p:txBody>
          <a:bodyPr wrap="square" rtlCol="0">
            <a:spAutoFit/>
          </a:bodyPr>
          <a:lstStyle/>
          <a:p>
            <a:r>
              <a:rPr lang="en-US" sz="1100" b="1" dirty="0" smtClean="0">
                <a:latin typeface="Tahoma" pitchFamily="34" charset="0"/>
                <a:ea typeface="Tahoma" pitchFamily="34" charset="0"/>
                <a:cs typeface="Tahoma" pitchFamily="34" charset="0"/>
              </a:rPr>
              <a:t>Median in all cases is 0</a:t>
            </a:r>
          </a:p>
          <a:p>
            <a:endParaRPr lang="en-US" sz="1100" dirty="0" smtClean="0">
              <a:latin typeface="Tahoma" pitchFamily="34" charset="0"/>
              <a:ea typeface="Tahoma" pitchFamily="34" charset="0"/>
              <a:cs typeface="Tahoma" pitchFamily="34" charset="0"/>
            </a:endParaRPr>
          </a:p>
          <a:p>
            <a:r>
              <a:rPr lang="en-US" sz="1100" dirty="0" smtClean="0">
                <a:latin typeface="Tahoma" pitchFamily="34" charset="0"/>
                <a:ea typeface="Tahoma" pitchFamily="34" charset="0"/>
                <a:cs typeface="Tahoma" pitchFamily="34" charset="0"/>
              </a:rPr>
              <a:t>Crimes occur less than half of the time but are costly when they do!</a:t>
            </a:r>
            <a:endParaRPr lang="en-US" sz="1100" dirty="0">
              <a:latin typeface="Tahoma" pitchFamily="34" charset="0"/>
              <a:ea typeface="Tahoma" pitchFamily="34" charset="0"/>
              <a:cs typeface="Tahoma" pitchFamily="34" charset="0"/>
            </a:endParaRPr>
          </a:p>
        </p:txBody>
      </p:sp>
      <p:cxnSp>
        <p:nvCxnSpPr>
          <p:cNvPr id="12" name="Straight Arrow Connector 11"/>
          <p:cNvCxnSpPr/>
          <p:nvPr/>
        </p:nvCxnSpPr>
        <p:spPr bwMode="auto">
          <a:xfrm rot="10800000" flipV="1">
            <a:off x="6281533" y="2186609"/>
            <a:ext cx="490329" cy="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4" name="TextBox 13"/>
          <p:cNvSpPr txBox="1"/>
          <p:nvPr/>
        </p:nvSpPr>
        <p:spPr>
          <a:xfrm>
            <a:off x="5128591" y="4041913"/>
            <a:ext cx="3584713" cy="261610"/>
          </a:xfrm>
          <a:prstGeom prst="rect">
            <a:avLst/>
          </a:prstGeom>
          <a:noFill/>
          <a:ln>
            <a:solidFill>
              <a:schemeClr val="tx1"/>
            </a:solidFill>
          </a:ln>
        </p:spPr>
        <p:txBody>
          <a:bodyPr wrap="square" rtlCol="0">
            <a:spAutoFit/>
          </a:bodyPr>
          <a:lstStyle/>
          <a:p>
            <a:pPr algn="ctr"/>
            <a:r>
              <a:rPr lang="en-US" sz="1100" b="1" dirty="0" smtClean="0">
                <a:latin typeface="Tahoma" pitchFamily="34" charset="0"/>
                <a:ea typeface="Tahoma" pitchFamily="34" charset="0"/>
                <a:cs typeface="Tahoma" pitchFamily="34" charset="0"/>
              </a:rPr>
              <a:t>Hilton Head: </a:t>
            </a:r>
            <a:r>
              <a:rPr lang="en-US" sz="1100" dirty="0" smtClean="0">
                <a:latin typeface="Tahoma" pitchFamily="34" charset="0"/>
                <a:ea typeface="Tahoma" pitchFamily="34" charset="0"/>
                <a:cs typeface="Tahoma" pitchFamily="34" charset="0"/>
              </a:rPr>
              <a:t>Highest Expected Jail Time!</a:t>
            </a:r>
            <a:endParaRPr lang="en-US" sz="1100" dirty="0">
              <a:latin typeface="Tahoma" pitchFamily="34" charset="0"/>
              <a:ea typeface="Tahoma" pitchFamily="34" charset="0"/>
              <a:cs typeface="Tahoma" pitchFamily="34" charset="0"/>
            </a:endParaRPr>
          </a:p>
        </p:txBody>
      </p:sp>
      <p:sp>
        <p:nvSpPr>
          <p:cNvPr id="16" name="TextBox 15"/>
          <p:cNvSpPr txBox="1"/>
          <p:nvPr/>
        </p:nvSpPr>
        <p:spPr>
          <a:xfrm>
            <a:off x="1252330" y="4036372"/>
            <a:ext cx="3584713" cy="261610"/>
          </a:xfrm>
          <a:prstGeom prst="rect">
            <a:avLst/>
          </a:prstGeom>
          <a:noFill/>
          <a:ln>
            <a:solidFill>
              <a:schemeClr val="tx1"/>
            </a:solidFill>
          </a:ln>
        </p:spPr>
        <p:txBody>
          <a:bodyPr wrap="square" rtlCol="0">
            <a:spAutoFit/>
          </a:bodyPr>
          <a:lstStyle/>
          <a:p>
            <a:pPr algn="ctr"/>
            <a:r>
              <a:rPr lang="en-US" sz="1100" b="1" dirty="0" smtClean="0">
                <a:latin typeface="Tahoma" pitchFamily="34" charset="0"/>
                <a:ea typeface="Tahoma" pitchFamily="34" charset="0"/>
                <a:cs typeface="Tahoma" pitchFamily="34" charset="0"/>
              </a:rPr>
              <a:t>Montreal: </a:t>
            </a:r>
            <a:r>
              <a:rPr lang="en-US" sz="1100" dirty="0" smtClean="0">
                <a:latin typeface="Tahoma" pitchFamily="34" charset="0"/>
                <a:ea typeface="Tahoma" pitchFamily="34" charset="0"/>
                <a:cs typeface="Tahoma" pitchFamily="34" charset="0"/>
              </a:rPr>
              <a:t>Highest Expected Fines!</a:t>
            </a:r>
            <a:endParaRPr lang="en-US" sz="1100" dirty="0">
              <a:latin typeface="Tahoma" pitchFamily="34" charset="0"/>
              <a:ea typeface="Tahoma" pitchFamily="34" charset="0"/>
              <a:cs typeface="Tahoma" pitchFamily="34" charset="0"/>
            </a:endParaRPr>
          </a:p>
        </p:txBody>
      </p:sp>
      <p:sp>
        <p:nvSpPr>
          <p:cNvPr id="25" name="TextBox 24"/>
          <p:cNvSpPr txBox="1"/>
          <p:nvPr/>
        </p:nvSpPr>
        <p:spPr>
          <a:xfrm>
            <a:off x="6835056" y="2903303"/>
            <a:ext cx="1884874" cy="769441"/>
          </a:xfrm>
          <a:prstGeom prst="rect">
            <a:avLst/>
          </a:prstGeom>
          <a:noFill/>
          <a:ln>
            <a:solidFill>
              <a:schemeClr val="tx1"/>
            </a:solidFill>
          </a:ln>
        </p:spPr>
        <p:txBody>
          <a:bodyPr wrap="square" rtlCol="0">
            <a:spAutoFit/>
          </a:bodyPr>
          <a:lstStyle/>
          <a:p>
            <a:r>
              <a:rPr lang="en-US" sz="1100" b="1" dirty="0" smtClean="0">
                <a:latin typeface="Tahoma" pitchFamily="34" charset="0"/>
                <a:ea typeface="Tahoma" pitchFamily="34" charset="0"/>
                <a:cs typeface="Tahoma" pitchFamily="34" charset="0"/>
              </a:rPr>
              <a:t>Jail Time Penalty</a:t>
            </a:r>
          </a:p>
          <a:p>
            <a:endParaRPr lang="en-US" sz="1100" dirty="0" smtClean="0">
              <a:latin typeface="Tahoma" pitchFamily="34" charset="0"/>
              <a:ea typeface="Tahoma" pitchFamily="34" charset="0"/>
              <a:cs typeface="Tahoma" pitchFamily="34" charset="0"/>
            </a:endParaRPr>
          </a:p>
          <a:p>
            <a:r>
              <a:rPr lang="en-US" sz="1100" dirty="0" smtClean="0">
                <a:latin typeface="Tahoma" pitchFamily="34" charset="0"/>
                <a:ea typeface="Tahoma" pitchFamily="34" charset="0"/>
                <a:cs typeface="Tahoma" pitchFamily="34" charset="0"/>
              </a:rPr>
              <a:t>$100 / day subtracted from each destination’s total</a:t>
            </a:r>
            <a:endParaRPr lang="en-US" sz="1100" dirty="0">
              <a:latin typeface="Tahoma" pitchFamily="34" charset="0"/>
              <a:ea typeface="Tahoma" pitchFamily="34" charset="0"/>
              <a:cs typeface="Tahoma" pitchFamily="34" charset="0"/>
            </a:endParaRPr>
          </a:p>
        </p:txBody>
      </p:sp>
      <p:cxnSp>
        <p:nvCxnSpPr>
          <p:cNvPr id="26" name="Straight Arrow Connector 25"/>
          <p:cNvCxnSpPr/>
          <p:nvPr/>
        </p:nvCxnSpPr>
        <p:spPr bwMode="auto">
          <a:xfrm rot="10800000" flipV="1">
            <a:off x="6284501" y="3101009"/>
            <a:ext cx="474108" cy="43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1+#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6" grpId="0" animBg="1"/>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b="1" dirty="0" smtClean="0"/>
              <a:t>Introduction</a:t>
            </a:r>
          </a:p>
          <a:p>
            <a:r>
              <a:rPr lang="en-US" b="1" dirty="0" smtClean="0"/>
              <a:t>Problem Definition</a:t>
            </a:r>
          </a:p>
          <a:p>
            <a:pPr lvl="1"/>
            <a:r>
              <a:rPr lang="en-US" dirty="0" smtClean="0"/>
              <a:t>Critical Decisions</a:t>
            </a:r>
          </a:p>
          <a:p>
            <a:r>
              <a:rPr lang="en-US" b="1" dirty="0" smtClean="0"/>
              <a:t>Project Overview</a:t>
            </a:r>
          </a:p>
          <a:p>
            <a:pPr lvl="1"/>
            <a:r>
              <a:rPr lang="en-US" dirty="0" smtClean="0"/>
              <a:t>Decision Variables</a:t>
            </a:r>
          </a:p>
          <a:p>
            <a:pPr lvl="1"/>
            <a:r>
              <a:rPr lang="en-US" dirty="0" smtClean="0"/>
              <a:t>Objective</a:t>
            </a:r>
          </a:p>
          <a:p>
            <a:pPr lvl="1"/>
            <a:r>
              <a:rPr lang="en-US" dirty="0" smtClean="0"/>
              <a:t>Constraints</a:t>
            </a:r>
          </a:p>
          <a:p>
            <a:pPr lvl="1"/>
            <a:r>
              <a:rPr lang="en-US" dirty="0" smtClean="0"/>
              <a:t>Assumptions</a:t>
            </a:r>
          </a:p>
          <a:p>
            <a:r>
              <a:rPr lang="en-US" b="1" dirty="0" smtClean="0"/>
              <a:t>Model Overview</a:t>
            </a:r>
          </a:p>
          <a:p>
            <a:pPr lvl="1"/>
            <a:r>
              <a:rPr lang="en-US" dirty="0" smtClean="0"/>
              <a:t>Decision Variables</a:t>
            </a:r>
          </a:p>
          <a:p>
            <a:pPr lvl="1"/>
            <a:r>
              <a:rPr lang="en-US" dirty="0" smtClean="0"/>
              <a:t>Factors Considered</a:t>
            </a:r>
          </a:p>
          <a:p>
            <a:pPr lvl="1"/>
            <a:r>
              <a:rPr lang="en-US" dirty="0" smtClean="0"/>
              <a:t>Solver Configuration</a:t>
            </a:r>
          </a:p>
          <a:p>
            <a:r>
              <a:rPr lang="en-US" b="1" dirty="0" smtClean="0"/>
              <a:t>Conclusion</a:t>
            </a:r>
          </a:p>
          <a:p>
            <a:pPr lvl="1"/>
            <a:r>
              <a:rPr lang="en-US" dirty="0" smtClean="0"/>
              <a:t>Results</a:t>
            </a:r>
          </a:p>
          <a:p>
            <a:pPr lvl="1"/>
            <a:r>
              <a:rPr lang="en-US" dirty="0" smtClean="0"/>
              <a:t>Ideas for Improvement</a:t>
            </a:r>
            <a:endParaRPr lang="en-US" b="1"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Definition</a:t>
            </a:r>
            <a:endParaRPr lang="en-US" dirty="0"/>
          </a:p>
        </p:txBody>
      </p:sp>
      <p:sp>
        <p:nvSpPr>
          <p:cNvPr id="3" name="Content Placeholder 2"/>
          <p:cNvSpPr>
            <a:spLocks noGrp="1"/>
          </p:cNvSpPr>
          <p:nvPr>
            <p:ph idx="1"/>
          </p:nvPr>
        </p:nvSpPr>
        <p:spPr>
          <a:xfrm>
            <a:off x="1371600" y="1152395"/>
            <a:ext cx="5054600" cy="4241015"/>
          </a:xfrm>
        </p:spPr>
        <p:txBody>
          <a:bodyPr/>
          <a:lstStyle/>
          <a:p>
            <a:r>
              <a:rPr lang="en-US" dirty="0" smtClean="0"/>
              <a:t>Bachelor parties are a sacred tradition among men whose remaining days of freedom are rapidly coming to an end.  As such, the decision about where one has his bachelor party and what activities to do must not be taken lightly.  </a:t>
            </a:r>
          </a:p>
          <a:p>
            <a:pPr lvl="1"/>
            <a:r>
              <a:rPr lang="en-US" dirty="0" smtClean="0"/>
              <a:t>In this case, Kevin’s friends are highly geographically dispersed, so the decision of </a:t>
            </a:r>
            <a:r>
              <a:rPr lang="en-US" i="1" dirty="0" smtClean="0"/>
              <a:t>where</a:t>
            </a:r>
            <a:r>
              <a:rPr lang="en-US" dirty="0" smtClean="0"/>
              <a:t> to have his bachelor party must be carefully weighed against the costs of travel and hotel accommodations. </a:t>
            </a:r>
          </a:p>
          <a:p>
            <a:pPr lvl="1"/>
            <a:r>
              <a:rPr lang="en-US" dirty="0" smtClean="0"/>
              <a:t>Kevin’s friends are also pretty picky about what activities to partake in over the course of the weekend, so participants preferences must be taken into account.</a:t>
            </a:r>
          </a:p>
        </p:txBody>
      </p:sp>
      <p:sp>
        <p:nvSpPr>
          <p:cNvPr id="4" name="TextBox 3"/>
          <p:cNvSpPr txBox="1"/>
          <p:nvPr/>
        </p:nvSpPr>
        <p:spPr>
          <a:xfrm>
            <a:off x="6705600" y="1231900"/>
            <a:ext cx="2032000" cy="1815882"/>
          </a:xfrm>
          <a:prstGeom prst="rect">
            <a:avLst/>
          </a:prstGeom>
          <a:noFill/>
          <a:ln>
            <a:solidFill>
              <a:schemeClr val="tx1">
                <a:lumMod val="50000"/>
                <a:lumOff val="50000"/>
              </a:schemeClr>
            </a:solidFill>
          </a:ln>
        </p:spPr>
        <p:txBody>
          <a:bodyPr wrap="square" rtlCol="0">
            <a:spAutoFit/>
          </a:bodyPr>
          <a:lstStyle/>
          <a:p>
            <a:pPr algn="ctr"/>
            <a:r>
              <a:rPr lang="en-US" sz="1600" b="1" dirty="0" smtClean="0">
                <a:solidFill>
                  <a:srgbClr val="008000"/>
                </a:solidFill>
                <a:latin typeface="+mj-lt"/>
                <a:cs typeface="Shruti" pitchFamily="34" charset="0"/>
              </a:rPr>
              <a:t>Who’s invited?</a:t>
            </a:r>
          </a:p>
          <a:p>
            <a:pPr marL="231775" indent="-231775"/>
            <a:r>
              <a:rPr lang="en-US" sz="1600" dirty="0" smtClean="0">
                <a:solidFill>
                  <a:srgbClr val="008000"/>
                </a:solidFill>
                <a:latin typeface="+mj-lt"/>
                <a:cs typeface="Shruti" pitchFamily="34" charset="0"/>
                <a:sym typeface="Wingdings" pitchFamily="2" charset="2"/>
              </a:rPr>
              <a:t></a:t>
            </a:r>
            <a:r>
              <a:rPr lang="en-US" sz="1600" dirty="0" smtClean="0">
                <a:solidFill>
                  <a:srgbClr val="008000"/>
                </a:solidFill>
                <a:latin typeface="+mj-lt"/>
                <a:cs typeface="Shruti" pitchFamily="34" charset="0"/>
              </a:rPr>
              <a:t> Kevin’s Decision Models group (Derek, Charlie, Lee, Mark)</a:t>
            </a:r>
          </a:p>
          <a:p>
            <a:pPr marL="231775" indent="-231775">
              <a:buFont typeface="Wingdings" pitchFamily="2" charset="2"/>
              <a:buChar char="à"/>
            </a:pPr>
            <a:r>
              <a:rPr lang="en-US" sz="1600" dirty="0" smtClean="0">
                <a:solidFill>
                  <a:srgbClr val="008000"/>
                </a:solidFill>
                <a:latin typeface="+mj-lt"/>
                <a:cs typeface="Shruti" pitchFamily="34" charset="0"/>
              </a:rPr>
              <a:t>Neil</a:t>
            </a:r>
          </a:p>
          <a:p>
            <a:pPr marL="231775" indent="-231775">
              <a:buFont typeface="Wingdings" pitchFamily="2" charset="2"/>
              <a:buChar char="à"/>
            </a:pPr>
            <a:r>
              <a:rPr lang="en-US" sz="1600" dirty="0" err="1" smtClean="0">
                <a:solidFill>
                  <a:srgbClr val="008000"/>
                </a:solidFill>
                <a:latin typeface="+mj-lt"/>
                <a:cs typeface="Shruti" pitchFamily="34" charset="0"/>
              </a:rPr>
              <a:t>Juran</a:t>
            </a:r>
            <a:endParaRPr lang="en-US" sz="1600" dirty="0">
              <a:solidFill>
                <a:srgbClr val="008000"/>
              </a:solidFill>
              <a:latin typeface="+mj-lt"/>
              <a:cs typeface="Shruti" pitchFamily="34" charset="0"/>
            </a:endParaRPr>
          </a:p>
        </p:txBody>
      </p:sp>
      <p:sp>
        <p:nvSpPr>
          <p:cNvPr id="5" name="TextBox 4"/>
          <p:cNvSpPr txBox="1"/>
          <p:nvPr/>
        </p:nvSpPr>
        <p:spPr>
          <a:xfrm>
            <a:off x="1317355" y="5501899"/>
            <a:ext cx="7237709" cy="923330"/>
          </a:xfrm>
          <a:prstGeom prst="rect">
            <a:avLst/>
          </a:prstGeom>
          <a:noFill/>
          <a:ln w="38100">
            <a:solidFill>
              <a:srgbClr val="00B050"/>
            </a:solidFill>
          </a:ln>
        </p:spPr>
        <p:txBody>
          <a:bodyPr wrap="square" rtlCol="0">
            <a:spAutoFit/>
          </a:bodyPr>
          <a:lstStyle/>
          <a:p>
            <a:pPr algn="ctr"/>
            <a:r>
              <a:rPr lang="en-US" dirty="0" smtClean="0">
                <a:latin typeface="+mj-lt"/>
              </a:rPr>
              <a:t>The result is a complex decision involving many decision variables and one essential objective: take Kevin to a Baseball Game somewhere!</a:t>
            </a:r>
          </a:p>
        </p:txBody>
      </p:sp>
      <p:sp>
        <p:nvSpPr>
          <p:cNvPr id="7" name="TextBox 6"/>
          <p:cNvSpPr txBox="1"/>
          <p:nvPr/>
        </p:nvSpPr>
        <p:spPr>
          <a:xfrm>
            <a:off x="3425371" y="6457890"/>
            <a:ext cx="5127111" cy="307777"/>
          </a:xfrm>
          <a:prstGeom prst="rect">
            <a:avLst/>
          </a:prstGeom>
          <a:noFill/>
          <a:ln w="38100">
            <a:noFill/>
          </a:ln>
        </p:spPr>
        <p:txBody>
          <a:bodyPr wrap="square" rtlCol="0">
            <a:spAutoFit/>
          </a:bodyPr>
          <a:lstStyle/>
          <a:p>
            <a:pPr algn="ctr"/>
            <a:r>
              <a:rPr lang="en-US" sz="1400" dirty="0" smtClean="0">
                <a:latin typeface="+mj-lt"/>
              </a:rPr>
              <a:t>Baseball Game = Strip Club (</a:t>
            </a:r>
            <a:r>
              <a:rPr lang="en-US" sz="1400" dirty="0" err="1" smtClean="0">
                <a:latin typeface="+mj-lt"/>
              </a:rPr>
              <a:t>shhh</a:t>
            </a:r>
            <a:r>
              <a:rPr lang="en-US" sz="1400" dirty="0" smtClean="0">
                <a:latin typeface="+mj-lt"/>
              </a:rPr>
              <a:t>, don’t tell Kevin’s Fiancée)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down)">
                                      <p:cBhvr>
                                        <p:cTn id="7" dur="500"/>
                                        <p:tgtEl>
                                          <p:spTgt spid="4">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down)">
                                      <p:cBhvr>
                                        <p:cTn id="10" dur="500"/>
                                        <p:tgtEl>
                                          <p:spTgt spid="4">
                                            <p:txEl>
                                              <p:pRg st="0" end="0"/>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down)">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wipe(down)">
                                      <p:cBhvr>
                                        <p:cTn id="18" dur="500"/>
                                        <p:tgtEl>
                                          <p:spTgt spid="4">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wipe(down)">
                                      <p:cBhvr>
                                        <p:cTn id="23" dur="500"/>
                                        <p:tgtEl>
                                          <p:spTgt spid="4">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5">
                                            <p:bg/>
                                          </p:spTgt>
                                        </p:tgtEl>
                                        <p:attrNameLst>
                                          <p:attrName>style.visibility</p:attrName>
                                        </p:attrNameLst>
                                      </p:cBhvr>
                                      <p:to>
                                        <p:strVal val="visible"/>
                                      </p:to>
                                    </p:set>
                                    <p:animEffect transition="in" filter="wipe(down)">
                                      <p:cBhvr>
                                        <p:cTn id="28" dur="500"/>
                                        <p:tgtEl>
                                          <p:spTgt spid="5">
                                            <p:bg/>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wipe(down)">
                                      <p:cBhvr>
                                        <p:cTn id="31" dur="500"/>
                                        <p:tgtEl>
                                          <p:spTgt spid="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7" presetClass="emph" presetSubtype="0" repeatCount="5000" fill="hold" grpId="1" nodeType="withEffect">
                                  <p:stCondLst>
                                    <p:cond delay="0"/>
                                  </p:stCondLst>
                                  <p:childTnLst>
                                    <p:animClr clrSpc="rgb">
                                      <p:cBhvr override="childStyle">
                                        <p:cTn id="39" dur="250" autoRev="1" fill="hold"/>
                                        <p:tgtEl>
                                          <p:spTgt spid="7"/>
                                        </p:tgtEl>
                                        <p:attrNameLst>
                                          <p:attrName>style.color</p:attrName>
                                        </p:attrNameLst>
                                      </p:cBhvr>
                                      <p:to>
                                        <a:schemeClr val="bg1"/>
                                      </p:to>
                                    </p:animClr>
                                    <p:animClr clrSpc="rgb">
                                      <p:cBhvr>
                                        <p:cTn id="40" dur="250" autoRev="1" fill="hold"/>
                                        <p:tgtEl>
                                          <p:spTgt spid="7"/>
                                        </p:tgtEl>
                                        <p:attrNameLst>
                                          <p:attrName>fillcolor</p:attrName>
                                        </p:attrNameLst>
                                      </p:cBhvr>
                                      <p:to>
                                        <a:schemeClr val="bg1"/>
                                      </p:to>
                                    </p:animClr>
                                    <p:set>
                                      <p:cBhvr>
                                        <p:cTn id="41" dur="250" autoRev="1" fill="hold"/>
                                        <p:tgtEl>
                                          <p:spTgt spid="7"/>
                                        </p:tgtEl>
                                        <p:attrNameLst>
                                          <p:attrName>fill.type</p:attrName>
                                        </p:attrNameLst>
                                      </p:cBhvr>
                                      <p:to>
                                        <p:strVal val="solid"/>
                                      </p:to>
                                    </p:set>
                                    <p:set>
                                      <p:cBhvr>
                                        <p:cTn id="42" dur="250" autoRev="1" fill="hold"/>
                                        <p:tgtEl>
                                          <p:spTgt spid="7"/>
                                        </p:tgtEl>
                                        <p:attrNameLst>
                                          <p:attrName>fill.on</p:attrName>
                                        </p:attrNameLst>
                                      </p:cBhvr>
                                      <p:to>
                                        <p:strVal val="true"/>
                                      </p:to>
                                    </p:set>
                                  </p:childTnLst>
                                </p:cTn>
                              </p:par>
                            </p:childTnLst>
                          </p:cTn>
                        </p:par>
                        <p:par>
                          <p:cTn id="43" fill="hold">
                            <p:stCondLst>
                              <p:cond delay="2500"/>
                            </p:stCondLst>
                            <p:childTnLst>
                              <p:par>
                                <p:cTn id="44" presetID="29" presetClass="exit" presetSubtype="0" fill="hold" grpId="2" nodeType="afterEffect">
                                  <p:stCondLst>
                                    <p:cond delay="0"/>
                                  </p:stCondLst>
                                  <p:childTnLst>
                                    <p:anim calcmode="lin" valueType="num">
                                      <p:cBhvr>
                                        <p:cTn id="45" dur="3000"/>
                                        <p:tgtEl>
                                          <p:spTgt spid="7"/>
                                        </p:tgtEl>
                                        <p:attrNameLst>
                                          <p:attrName>ppt_x</p:attrName>
                                        </p:attrNameLst>
                                      </p:cBhvr>
                                      <p:tavLst>
                                        <p:tav tm="0">
                                          <p:val>
                                            <p:strVal val="ppt_x"/>
                                          </p:val>
                                        </p:tav>
                                        <p:tav tm="100000">
                                          <p:val>
                                            <p:strVal val="ppt_x-.2"/>
                                          </p:val>
                                        </p:tav>
                                      </p:tavLst>
                                    </p:anim>
                                    <p:anim calcmode="lin" valueType="num">
                                      <p:cBhvr>
                                        <p:cTn id="46" dur="3000"/>
                                        <p:tgtEl>
                                          <p:spTgt spid="7"/>
                                        </p:tgtEl>
                                        <p:attrNameLst>
                                          <p:attrName>ppt_y</p:attrName>
                                        </p:attrNameLst>
                                      </p:cBhvr>
                                      <p:tavLst>
                                        <p:tav tm="0">
                                          <p:val>
                                            <p:strVal val="ppt_y"/>
                                          </p:val>
                                        </p:tav>
                                        <p:tav tm="100000">
                                          <p:val>
                                            <p:strVal val="ppt_y"/>
                                          </p:val>
                                        </p:tav>
                                      </p:tavLst>
                                    </p:anim>
                                    <p:animEffect transition="out" filter="fade">
                                      <p:cBhvr>
                                        <p:cTn id="47" dur="3000"/>
                                        <p:tgtEl>
                                          <p:spTgt spid="7"/>
                                        </p:tgtEl>
                                      </p:cBhvr>
                                    </p:animEffect>
                                    <p:set>
                                      <p:cBhvr>
                                        <p:cTn id="48" dur="1" fill="hold">
                                          <p:stCondLst>
                                            <p:cond delay="2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allAtOnce" animBg="1"/>
      <p:bldP spid="5" grpId="0" build="allAtOnce" animBg="1"/>
      <p:bldP spid="7" grpId="0"/>
      <p:bldP spid="7" grpId="1"/>
      <p:bldP spid="7" grpId="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Decisions – Location</a:t>
            </a:r>
            <a:endParaRPr lang="en-US" dirty="0"/>
          </a:p>
        </p:txBody>
      </p:sp>
      <p:pic>
        <p:nvPicPr>
          <p:cNvPr id="11266" name="Picture 2" descr="http://tangelos.files.wordpress.com/2009/02/skyline1.jpeg"/>
          <p:cNvPicPr>
            <a:picLocks noChangeAspect="1" noChangeArrowheads="1"/>
          </p:cNvPicPr>
          <p:nvPr/>
        </p:nvPicPr>
        <p:blipFill>
          <a:blip r:embed="rId3" cstate="print"/>
          <a:srcRect/>
          <a:stretch>
            <a:fillRect/>
          </a:stretch>
        </p:blipFill>
        <p:spPr bwMode="auto">
          <a:xfrm>
            <a:off x="6503120" y="3165475"/>
            <a:ext cx="2501179" cy="1431925"/>
          </a:xfrm>
          <a:prstGeom prst="rect">
            <a:avLst/>
          </a:prstGeom>
          <a:noFill/>
        </p:spPr>
      </p:pic>
      <p:pic>
        <p:nvPicPr>
          <p:cNvPr id="11268" name="Picture 4" descr="http://www.wesandsarah.com/archives/images/Hilton%20Head%202005%20-%2016.jpg"/>
          <p:cNvPicPr>
            <a:picLocks noChangeAspect="1" noChangeArrowheads="1"/>
          </p:cNvPicPr>
          <p:nvPr/>
        </p:nvPicPr>
        <p:blipFill>
          <a:blip r:embed="rId4" cstate="print"/>
          <a:srcRect/>
          <a:stretch>
            <a:fillRect/>
          </a:stretch>
        </p:blipFill>
        <p:spPr bwMode="auto">
          <a:xfrm>
            <a:off x="1092200" y="3060701"/>
            <a:ext cx="1955800" cy="1466850"/>
          </a:xfrm>
          <a:prstGeom prst="rect">
            <a:avLst/>
          </a:prstGeom>
          <a:noFill/>
        </p:spPr>
      </p:pic>
      <p:pic>
        <p:nvPicPr>
          <p:cNvPr id="11272" name="Picture 8" descr="http://www.nationalgeographic.com/adventure/images/12_05/puerto_rico.jpg"/>
          <p:cNvPicPr>
            <a:picLocks noChangeAspect="1" noChangeArrowheads="1"/>
          </p:cNvPicPr>
          <p:nvPr/>
        </p:nvPicPr>
        <p:blipFill>
          <a:blip r:embed="rId5" cstate="print"/>
          <a:srcRect/>
          <a:stretch>
            <a:fillRect/>
          </a:stretch>
        </p:blipFill>
        <p:spPr bwMode="auto">
          <a:xfrm>
            <a:off x="2578100" y="1244600"/>
            <a:ext cx="2443208" cy="1600200"/>
          </a:xfrm>
          <a:prstGeom prst="rect">
            <a:avLst/>
          </a:prstGeom>
          <a:noFill/>
        </p:spPr>
      </p:pic>
      <p:pic>
        <p:nvPicPr>
          <p:cNvPr id="11276" name="Picture 12" descr="http://www.fivb.org/EN/BeachVolleyball/Competitions/WorldTour/2002/Women/04-Montreal/montreal.jpg"/>
          <p:cNvPicPr>
            <a:picLocks noChangeAspect="1" noChangeArrowheads="1"/>
          </p:cNvPicPr>
          <p:nvPr/>
        </p:nvPicPr>
        <p:blipFill>
          <a:blip r:embed="rId6" cstate="print"/>
          <a:srcRect/>
          <a:stretch>
            <a:fillRect/>
          </a:stretch>
        </p:blipFill>
        <p:spPr bwMode="auto">
          <a:xfrm>
            <a:off x="2393820" y="4800600"/>
            <a:ext cx="2584580" cy="1758950"/>
          </a:xfrm>
          <a:prstGeom prst="rect">
            <a:avLst/>
          </a:prstGeom>
          <a:noFill/>
        </p:spPr>
      </p:pic>
      <p:pic>
        <p:nvPicPr>
          <p:cNvPr id="11278" name="Picture 14" descr="http://groomsadvice.com/wp-content/uploads/2009/11/bigstockphoto_Welcome_To_Las_Vegas_Sign_Filt_1042281.jpg"/>
          <p:cNvPicPr>
            <a:picLocks noChangeAspect="1" noChangeArrowheads="1"/>
          </p:cNvPicPr>
          <p:nvPr/>
        </p:nvPicPr>
        <p:blipFill>
          <a:blip r:embed="rId7" cstate="print"/>
          <a:srcRect/>
          <a:stretch>
            <a:fillRect/>
          </a:stretch>
        </p:blipFill>
        <p:spPr bwMode="auto">
          <a:xfrm>
            <a:off x="5448301" y="4775200"/>
            <a:ext cx="2324100" cy="1813709"/>
          </a:xfrm>
          <a:prstGeom prst="rect">
            <a:avLst/>
          </a:prstGeom>
          <a:noFill/>
        </p:spPr>
      </p:pic>
      <p:pic>
        <p:nvPicPr>
          <p:cNvPr id="11280" name="Picture 16" descr="nyc-skyline.jpg nyc skyline image by hypestar1013"/>
          <p:cNvPicPr>
            <a:picLocks noChangeAspect="1" noChangeArrowheads="1"/>
          </p:cNvPicPr>
          <p:nvPr/>
        </p:nvPicPr>
        <p:blipFill>
          <a:blip r:embed="rId8" cstate="print"/>
          <a:srcRect/>
          <a:stretch>
            <a:fillRect/>
          </a:stretch>
        </p:blipFill>
        <p:spPr bwMode="auto">
          <a:xfrm>
            <a:off x="5439304" y="1231900"/>
            <a:ext cx="2321984" cy="1741488"/>
          </a:xfrm>
          <a:prstGeom prst="rect">
            <a:avLst/>
          </a:prstGeom>
          <a:noFill/>
        </p:spPr>
      </p:pic>
      <p:sp>
        <p:nvSpPr>
          <p:cNvPr id="12" name="TextBox 11"/>
          <p:cNvSpPr txBox="1"/>
          <p:nvPr/>
        </p:nvSpPr>
        <p:spPr>
          <a:xfrm>
            <a:off x="2781300" y="985158"/>
            <a:ext cx="1779654" cy="307777"/>
          </a:xfrm>
          <a:prstGeom prst="rect">
            <a:avLst/>
          </a:prstGeom>
          <a:noFill/>
        </p:spPr>
        <p:txBody>
          <a:bodyPr wrap="square" rtlCol="0">
            <a:spAutoFit/>
          </a:bodyPr>
          <a:lstStyle/>
          <a:p>
            <a:pPr algn="ctr"/>
            <a:r>
              <a:rPr lang="en-US" sz="1400" dirty="0" smtClean="0">
                <a:latin typeface="+mn-lt"/>
                <a:cs typeface="Shruti" pitchFamily="34" charset="0"/>
              </a:rPr>
              <a:t>San Juan, PR</a:t>
            </a:r>
            <a:endParaRPr lang="en-US" sz="1400" dirty="0">
              <a:latin typeface="+mn-lt"/>
              <a:cs typeface="Shruti" pitchFamily="34" charset="0"/>
            </a:endParaRPr>
          </a:p>
        </p:txBody>
      </p:sp>
      <p:sp>
        <p:nvSpPr>
          <p:cNvPr id="13" name="TextBox 12"/>
          <p:cNvSpPr txBox="1"/>
          <p:nvPr/>
        </p:nvSpPr>
        <p:spPr>
          <a:xfrm>
            <a:off x="5740400" y="983344"/>
            <a:ext cx="1779654" cy="307777"/>
          </a:xfrm>
          <a:prstGeom prst="rect">
            <a:avLst/>
          </a:prstGeom>
          <a:noFill/>
        </p:spPr>
        <p:txBody>
          <a:bodyPr wrap="square" rtlCol="0">
            <a:spAutoFit/>
          </a:bodyPr>
          <a:lstStyle/>
          <a:p>
            <a:pPr algn="ctr"/>
            <a:r>
              <a:rPr lang="en-US" sz="1400" dirty="0" smtClean="0">
                <a:latin typeface="+mn-lt"/>
                <a:cs typeface="Shruti" pitchFamily="34" charset="0"/>
              </a:rPr>
              <a:t>New York City</a:t>
            </a:r>
            <a:endParaRPr lang="en-US" sz="1400" dirty="0">
              <a:latin typeface="+mn-lt"/>
              <a:cs typeface="Shruti" pitchFamily="34" charset="0"/>
            </a:endParaRPr>
          </a:p>
        </p:txBody>
      </p:sp>
      <p:sp>
        <p:nvSpPr>
          <p:cNvPr id="15" name="TextBox 14"/>
          <p:cNvSpPr txBox="1"/>
          <p:nvPr/>
        </p:nvSpPr>
        <p:spPr>
          <a:xfrm>
            <a:off x="2730500" y="6506681"/>
            <a:ext cx="1779654" cy="307777"/>
          </a:xfrm>
          <a:prstGeom prst="rect">
            <a:avLst/>
          </a:prstGeom>
          <a:noFill/>
        </p:spPr>
        <p:txBody>
          <a:bodyPr wrap="square" rtlCol="0">
            <a:spAutoFit/>
          </a:bodyPr>
          <a:lstStyle/>
          <a:p>
            <a:pPr algn="ctr"/>
            <a:r>
              <a:rPr lang="en-US" sz="1400" dirty="0" smtClean="0">
                <a:latin typeface="+mn-lt"/>
                <a:cs typeface="Shruti" pitchFamily="34" charset="0"/>
              </a:rPr>
              <a:t>Montreal, Canada</a:t>
            </a:r>
            <a:endParaRPr lang="en-US" sz="1400" dirty="0">
              <a:latin typeface="+mn-lt"/>
              <a:cs typeface="Shruti" pitchFamily="34" charset="0"/>
            </a:endParaRPr>
          </a:p>
        </p:txBody>
      </p:sp>
      <p:sp>
        <p:nvSpPr>
          <p:cNvPr id="16" name="TextBox 15"/>
          <p:cNvSpPr txBox="1"/>
          <p:nvPr/>
        </p:nvSpPr>
        <p:spPr>
          <a:xfrm>
            <a:off x="5689600" y="6519381"/>
            <a:ext cx="1779654" cy="307777"/>
          </a:xfrm>
          <a:prstGeom prst="rect">
            <a:avLst/>
          </a:prstGeom>
          <a:noFill/>
        </p:spPr>
        <p:txBody>
          <a:bodyPr wrap="square" rtlCol="0">
            <a:spAutoFit/>
          </a:bodyPr>
          <a:lstStyle/>
          <a:p>
            <a:pPr algn="ctr"/>
            <a:r>
              <a:rPr lang="en-US" sz="1400" dirty="0" smtClean="0">
                <a:latin typeface="+mn-lt"/>
                <a:cs typeface="Shruti" pitchFamily="34" charset="0"/>
              </a:rPr>
              <a:t>Las Vegas, NV</a:t>
            </a:r>
            <a:endParaRPr lang="en-US" sz="1400" dirty="0">
              <a:latin typeface="+mn-lt"/>
              <a:cs typeface="Shruti" pitchFamily="34" charset="0"/>
            </a:endParaRPr>
          </a:p>
        </p:txBody>
      </p:sp>
      <p:sp>
        <p:nvSpPr>
          <p:cNvPr id="17" name="TextBox 16"/>
          <p:cNvSpPr txBox="1"/>
          <p:nvPr/>
        </p:nvSpPr>
        <p:spPr>
          <a:xfrm>
            <a:off x="6527800" y="3156858"/>
            <a:ext cx="1779654" cy="307777"/>
          </a:xfrm>
          <a:prstGeom prst="rect">
            <a:avLst/>
          </a:prstGeom>
          <a:noFill/>
        </p:spPr>
        <p:txBody>
          <a:bodyPr wrap="square" rtlCol="0">
            <a:spAutoFit/>
          </a:bodyPr>
          <a:lstStyle/>
          <a:p>
            <a:r>
              <a:rPr lang="en-US" sz="1400" dirty="0" smtClean="0">
                <a:solidFill>
                  <a:schemeClr val="bg1"/>
                </a:solidFill>
                <a:latin typeface="+mn-lt"/>
                <a:cs typeface="Shruti" pitchFamily="34" charset="0"/>
              </a:rPr>
              <a:t>Saint Louis, MO</a:t>
            </a:r>
            <a:endParaRPr lang="en-US" sz="1400" dirty="0">
              <a:solidFill>
                <a:schemeClr val="bg1"/>
              </a:solidFill>
              <a:latin typeface="+mn-lt"/>
              <a:cs typeface="Shruti" pitchFamily="34" charset="0"/>
            </a:endParaRPr>
          </a:p>
        </p:txBody>
      </p:sp>
      <p:sp>
        <p:nvSpPr>
          <p:cNvPr id="18" name="TextBox 17"/>
          <p:cNvSpPr txBox="1"/>
          <p:nvPr/>
        </p:nvSpPr>
        <p:spPr>
          <a:xfrm>
            <a:off x="1270000" y="3042558"/>
            <a:ext cx="1779654" cy="307777"/>
          </a:xfrm>
          <a:prstGeom prst="rect">
            <a:avLst/>
          </a:prstGeom>
          <a:noFill/>
        </p:spPr>
        <p:txBody>
          <a:bodyPr wrap="square" rtlCol="0">
            <a:spAutoFit/>
          </a:bodyPr>
          <a:lstStyle/>
          <a:p>
            <a:pPr algn="r"/>
            <a:r>
              <a:rPr lang="en-US" sz="1400" dirty="0" smtClean="0">
                <a:solidFill>
                  <a:schemeClr val="bg1"/>
                </a:solidFill>
                <a:latin typeface="+mn-lt"/>
                <a:cs typeface="Shruti" pitchFamily="34" charset="0"/>
              </a:rPr>
              <a:t>Hilton Head, SC</a:t>
            </a:r>
            <a:endParaRPr lang="en-US" sz="1400" dirty="0">
              <a:solidFill>
                <a:schemeClr val="bg1"/>
              </a:solidFill>
              <a:latin typeface="+mn-lt"/>
              <a:cs typeface="Shruti" pitchFamily="34" charset="0"/>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Decisions – Hotel and Activities</a:t>
            </a:r>
            <a:endParaRPr lang="en-US" dirty="0"/>
          </a:p>
        </p:txBody>
      </p:sp>
      <p:pic>
        <p:nvPicPr>
          <p:cNvPr id="4" name="Picture 3"/>
          <p:cNvPicPr>
            <a:picLocks noChangeAspect="1"/>
          </p:cNvPicPr>
          <p:nvPr/>
        </p:nvPicPr>
        <p:blipFill>
          <a:blip r:embed="rId3" cstate="print"/>
          <a:stretch>
            <a:fillRect/>
          </a:stretch>
        </p:blipFill>
        <p:spPr>
          <a:xfrm>
            <a:off x="6197799" y="1136612"/>
            <a:ext cx="1954760" cy="1466070"/>
          </a:xfrm>
          <a:prstGeom prst="rect">
            <a:avLst/>
          </a:prstGeom>
        </p:spPr>
      </p:pic>
      <p:pic>
        <p:nvPicPr>
          <p:cNvPr id="6" name="Picture 5"/>
          <p:cNvPicPr>
            <a:picLocks noChangeAspect="1"/>
          </p:cNvPicPr>
          <p:nvPr/>
        </p:nvPicPr>
        <p:blipFill>
          <a:blip r:embed="rId4" cstate="print"/>
          <a:stretch>
            <a:fillRect/>
          </a:stretch>
        </p:blipFill>
        <p:spPr>
          <a:xfrm>
            <a:off x="1720052" y="1174712"/>
            <a:ext cx="2538327" cy="1466069"/>
          </a:xfrm>
          <a:prstGeom prst="rect">
            <a:avLst/>
          </a:prstGeom>
        </p:spPr>
      </p:pic>
      <p:pic>
        <p:nvPicPr>
          <p:cNvPr id="8" name="Picture 7"/>
          <p:cNvPicPr>
            <a:picLocks noChangeAspect="1"/>
          </p:cNvPicPr>
          <p:nvPr/>
        </p:nvPicPr>
        <p:blipFill>
          <a:blip r:embed="rId5" cstate="print"/>
          <a:srcRect t="3615" b="6626"/>
          <a:stretch>
            <a:fillRect/>
          </a:stretch>
        </p:blipFill>
        <p:spPr>
          <a:xfrm>
            <a:off x="6493933" y="2984499"/>
            <a:ext cx="1293029" cy="1576917"/>
          </a:xfrm>
          <a:prstGeom prst="rect">
            <a:avLst/>
          </a:prstGeom>
        </p:spPr>
      </p:pic>
      <p:pic>
        <p:nvPicPr>
          <p:cNvPr id="10" name="Picture 9"/>
          <p:cNvPicPr>
            <a:picLocks noChangeAspect="1"/>
          </p:cNvPicPr>
          <p:nvPr/>
        </p:nvPicPr>
        <p:blipFill>
          <a:blip r:embed="rId6" cstate="print"/>
          <a:stretch>
            <a:fillRect/>
          </a:stretch>
        </p:blipFill>
        <p:spPr>
          <a:xfrm>
            <a:off x="1714500" y="4838700"/>
            <a:ext cx="2516159" cy="1778000"/>
          </a:xfrm>
          <a:prstGeom prst="rect">
            <a:avLst/>
          </a:prstGeom>
        </p:spPr>
      </p:pic>
      <p:pic>
        <p:nvPicPr>
          <p:cNvPr id="11" name="Picture 10"/>
          <p:cNvPicPr>
            <a:picLocks noChangeAspect="1"/>
          </p:cNvPicPr>
          <p:nvPr/>
        </p:nvPicPr>
        <p:blipFill>
          <a:blip r:embed="rId7" cstate="print"/>
          <a:stretch>
            <a:fillRect/>
          </a:stretch>
        </p:blipFill>
        <p:spPr>
          <a:xfrm>
            <a:off x="5998632" y="4803990"/>
            <a:ext cx="2271183" cy="1816946"/>
          </a:xfrm>
          <a:prstGeom prst="rect">
            <a:avLst/>
          </a:prstGeom>
        </p:spPr>
      </p:pic>
      <p:sp>
        <p:nvSpPr>
          <p:cNvPr id="16" name="Left-Right Arrow 15"/>
          <p:cNvSpPr/>
          <p:nvPr/>
        </p:nvSpPr>
        <p:spPr bwMode="auto">
          <a:xfrm>
            <a:off x="4775200" y="1714500"/>
            <a:ext cx="774700" cy="342900"/>
          </a:xfrm>
          <a:prstGeom prst="leftRightArrow">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pitchFamily="18" charset="0"/>
            </a:endParaRPr>
          </a:p>
        </p:txBody>
      </p:sp>
      <p:sp>
        <p:nvSpPr>
          <p:cNvPr id="17" name="Left-Right Arrow 16"/>
          <p:cNvSpPr/>
          <p:nvPr/>
        </p:nvSpPr>
        <p:spPr bwMode="auto">
          <a:xfrm>
            <a:off x="4775200" y="3594100"/>
            <a:ext cx="774700" cy="342900"/>
          </a:xfrm>
          <a:prstGeom prst="leftRightArrow">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pitchFamily="18" charset="0"/>
            </a:endParaRPr>
          </a:p>
        </p:txBody>
      </p:sp>
      <p:sp>
        <p:nvSpPr>
          <p:cNvPr id="18" name="Left-Right Arrow 17"/>
          <p:cNvSpPr/>
          <p:nvPr/>
        </p:nvSpPr>
        <p:spPr bwMode="auto">
          <a:xfrm>
            <a:off x="4775200" y="5575300"/>
            <a:ext cx="774700" cy="342900"/>
          </a:xfrm>
          <a:prstGeom prst="leftRightArrow">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pitchFamily="18" charset="0"/>
            </a:endParaRPr>
          </a:p>
        </p:txBody>
      </p:sp>
      <p:pic>
        <p:nvPicPr>
          <p:cNvPr id="8194" name="Picture 2" descr="http://scallywagandvagabond.com/wp-content/uploads/2009/06/the-strip-club-2.jpg"/>
          <p:cNvPicPr>
            <a:picLocks noChangeAspect="1" noChangeArrowheads="1"/>
          </p:cNvPicPr>
          <p:nvPr/>
        </p:nvPicPr>
        <p:blipFill>
          <a:blip r:embed="rId8" cstate="print"/>
          <a:srcRect/>
          <a:stretch>
            <a:fillRect/>
          </a:stretch>
        </p:blipFill>
        <p:spPr bwMode="auto">
          <a:xfrm>
            <a:off x="1778000" y="2938559"/>
            <a:ext cx="2374900" cy="1584988"/>
          </a:xfrm>
          <a:prstGeom prst="rect">
            <a:avLst/>
          </a:prstGeom>
          <a:noFill/>
        </p:spPr>
      </p:pic>
      <p:sp>
        <p:nvSpPr>
          <p:cNvPr id="19" name="TextBox 18"/>
          <p:cNvSpPr txBox="1"/>
          <p:nvPr/>
        </p:nvSpPr>
        <p:spPr>
          <a:xfrm>
            <a:off x="7865113" y="2823883"/>
            <a:ext cx="1075936" cy="369332"/>
          </a:xfrm>
          <a:prstGeom prst="rect">
            <a:avLst/>
          </a:prstGeom>
          <a:noFill/>
          <a:ln>
            <a:solidFill>
              <a:srgbClr val="0070C0"/>
            </a:solidFill>
          </a:ln>
        </p:spPr>
        <p:txBody>
          <a:bodyPr wrap="none" rtlCol="0">
            <a:spAutoFit/>
          </a:bodyPr>
          <a:lstStyle/>
          <a:p>
            <a:r>
              <a:rPr lang="en-US" b="1" dirty="0" smtClean="0"/>
              <a:t>Only 25¢</a:t>
            </a:r>
            <a:endParaRPr lang="en-US"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194"/>
                                        </p:tgtEl>
                                        <p:attrNameLst>
                                          <p:attrName>style.visibility</p:attrName>
                                        </p:attrNameLst>
                                      </p:cBhvr>
                                      <p:to>
                                        <p:strVal val="visible"/>
                                      </p:to>
                                    </p:set>
                                    <p:anim calcmode="lin" valueType="num">
                                      <p:cBhvr additive="base">
                                        <p:cTn id="19" dur="500" fill="hold"/>
                                        <p:tgtEl>
                                          <p:spTgt spid="8194"/>
                                        </p:tgtEl>
                                        <p:attrNameLst>
                                          <p:attrName>ppt_x</p:attrName>
                                        </p:attrNameLst>
                                      </p:cBhvr>
                                      <p:tavLst>
                                        <p:tav tm="0">
                                          <p:val>
                                            <p:strVal val="#ppt_x"/>
                                          </p:val>
                                        </p:tav>
                                        <p:tav tm="100000">
                                          <p:val>
                                            <p:strVal val="#ppt_x"/>
                                          </p:val>
                                        </p:tav>
                                      </p:tavLst>
                                    </p:anim>
                                    <p:anim calcmode="lin" valueType="num">
                                      <p:cBhvr additive="base">
                                        <p:cTn id="20"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1" presetClass="entr" presetSubtype="0" fill="hold" grpId="0" nodeType="clickEffect">
                                  <p:stCondLst>
                                    <p:cond delay="0"/>
                                  </p:stCondLst>
                                  <p:iterate type="lt">
                                    <p:tmPct val="0"/>
                                  </p:iterate>
                                  <p:childTnLst>
                                    <p:set>
                                      <p:cBhvr>
                                        <p:cTn id="30" dur="1" fill="hold">
                                          <p:stCondLst>
                                            <p:cond delay="0"/>
                                          </p:stCondLst>
                                        </p:cTn>
                                        <p:tgtEl>
                                          <p:spTgt spid="19"/>
                                        </p:tgtEl>
                                        <p:attrNameLst>
                                          <p:attrName>style.visibility</p:attrName>
                                        </p:attrNameLst>
                                      </p:cBhvr>
                                      <p:to>
                                        <p:strVal val="visible"/>
                                      </p:to>
                                    </p:set>
                                    <p:animEffect transition="in" filter="fade">
                                      <p:cBhvr>
                                        <p:cTn id="31" dur="193" decel="100000"/>
                                        <p:tgtEl>
                                          <p:spTgt spid="19"/>
                                        </p:tgtEl>
                                      </p:cBhvr>
                                    </p:animEffect>
                                    <p:animScale>
                                      <p:cBhvr>
                                        <p:cTn id="32" dur="193" decel="100000"/>
                                        <p:tgtEl>
                                          <p:spTgt spid="19"/>
                                        </p:tgtEl>
                                      </p:cBhvr>
                                      <p:from x="10000" y="10000"/>
                                      <p:to x="200000" y="450000"/>
                                    </p:animScale>
                                    <p:animScale>
                                      <p:cBhvr>
                                        <p:cTn id="33" dur="308" accel="100000" fill="hold">
                                          <p:stCondLst>
                                            <p:cond delay="193"/>
                                          </p:stCondLst>
                                        </p:cTn>
                                        <p:tgtEl>
                                          <p:spTgt spid="19"/>
                                        </p:tgtEl>
                                      </p:cBhvr>
                                      <p:from x="200000" y="450000"/>
                                      <p:to x="100000" y="100000"/>
                                    </p:animScale>
                                    <p:set>
                                      <p:cBhvr>
                                        <p:cTn id="34" dur="193" fill="hold"/>
                                        <p:tgtEl>
                                          <p:spTgt spid="19"/>
                                        </p:tgtEl>
                                        <p:attrNameLst>
                                          <p:attrName>ppt_x</p:attrName>
                                        </p:attrNameLst>
                                      </p:cBhvr>
                                      <p:to>
                                        <p:strVal val="(0.5)"/>
                                      </p:to>
                                    </p:set>
                                    <p:anim from="(0.5)" to="(#ppt_x)" calcmode="lin" valueType="num">
                                      <p:cBhvr>
                                        <p:cTn id="35" dur="308" accel="100000" fill="hold">
                                          <p:stCondLst>
                                            <p:cond delay="193"/>
                                          </p:stCondLst>
                                        </p:cTn>
                                        <p:tgtEl>
                                          <p:spTgt spid="19"/>
                                        </p:tgtEl>
                                        <p:attrNameLst>
                                          <p:attrName>ppt_x</p:attrName>
                                        </p:attrNameLst>
                                      </p:cBhvr>
                                    </p:anim>
                                    <p:set>
                                      <p:cBhvr>
                                        <p:cTn id="36" dur="193" fill="hold"/>
                                        <p:tgtEl>
                                          <p:spTgt spid="19"/>
                                        </p:tgtEl>
                                        <p:attrNameLst>
                                          <p:attrName>ppt_y</p:attrName>
                                        </p:attrNameLst>
                                      </p:cBhvr>
                                      <p:to>
                                        <p:strVal val="(#ppt_y+0.4)"/>
                                      </p:to>
                                    </p:set>
                                    <p:anim from="(#ppt_y+0.4)" to="(#ppt_y)" calcmode="lin" valueType="num">
                                      <p:cBhvr>
                                        <p:cTn id="37" dur="308" accel="100000" fill="hold">
                                          <p:stCondLst>
                                            <p:cond delay="193"/>
                                          </p:stCondLst>
                                        </p:cTn>
                                        <p:tgtEl>
                                          <p:spTgt spid="19"/>
                                        </p:tgtEl>
                                        <p:attrNameLst>
                                          <p:attrName>ppt_y</p:attrName>
                                        </p:attrNameLst>
                                      </p:cBhvr>
                                    </p:anim>
                                  </p:childTnLst>
                                </p:cTn>
                              </p:par>
                            </p:childTnLst>
                          </p:cTn>
                        </p:par>
                        <p:par>
                          <p:cTn id="38" fill="hold">
                            <p:stCondLst>
                              <p:cond delay="500"/>
                            </p:stCondLst>
                            <p:childTnLst>
                              <p:par>
                                <p:cTn id="39" presetID="27" presetClass="emph" presetSubtype="0" repeatCount="indefinite" fill="hold" grpId="1" nodeType="afterEffect">
                                  <p:stCondLst>
                                    <p:cond delay="0"/>
                                  </p:stCondLst>
                                  <p:endCondLst>
                                    <p:cond evt="onNext" delay="0">
                                      <p:tgtEl>
                                        <p:sldTgt/>
                                      </p:tgtEl>
                                    </p:cond>
                                  </p:endCondLst>
                                  <p:iterate type="lt">
                                    <p:tmPct val="0"/>
                                  </p:iterate>
                                  <p:childTnLst>
                                    <p:animClr clrSpc="rgb">
                                      <p:cBhvr override="childStyle">
                                        <p:cTn id="40" dur="250" autoRev="1" fill="hold"/>
                                        <p:tgtEl>
                                          <p:spTgt spid="19"/>
                                        </p:tgtEl>
                                        <p:attrNameLst>
                                          <p:attrName>style.color</p:attrName>
                                        </p:attrNameLst>
                                      </p:cBhvr>
                                      <p:to>
                                        <a:schemeClr val="bg1"/>
                                      </p:to>
                                    </p:animClr>
                                    <p:animClr clrSpc="rgb">
                                      <p:cBhvr>
                                        <p:cTn id="41" dur="250" autoRev="1" fill="hold"/>
                                        <p:tgtEl>
                                          <p:spTgt spid="19"/>
                                        </p:tgtEl>
                                        <p:attrNameLst>
                                          <p:attrName>fillcolor</p:attrName>
                                        </p:attrNameLst>
                                      </p:cBhvr>
                                      <p:to>
                                        <a:schemeClr val="bg1"/>
                                      </p:to>
                                    </p:animClr>
                                    <p:set>
                                      <p:cBhvr>
                                        <p:cTn id="42" dur="250" autoRev="1" fill="hold"/>
                                        <p:tgtEl>
                                          <p:spTgt spid="19"/>
                                        </p:tgtEl>
                                        <p:attrNameLst>
                                          <p:attrName>fill.type</p:attrName>
                                        </p:attrNameLst>
                                      </p:cBhvr>
                                      <p:to>
                                        <p:strVal val="solid"/>
                                      </p:to>
                                    </p:set>
                                    <p:set>
                                      <p:cBhvr>
                                        <p:cTn id="43" dur="250" autoRev="1" fill="hold"/>
                                        <p:tgtEl>
                                          <p:spTgt spid="19"/>
                                        </p:tgtEl>
                                        <p:attrNameLst>
                                          <p:attrName>fill.on</p:attrName>
                                        </p:attrNameLst>
                                      </p:cBhvr>
                                      <p:to>
                                        <p:strVal val="true"/>
                                      </p:to>
                                    </p:se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ppt_x"/>
                                          </p:val>
                                        </p:tav>
                                        <p:tav tm="100000">
                                          <p:val>
                                            <p:strVal val="#ppt_x"/>
                                          </p:val>
                                        </p:tav>
                                      </p:tavLst>
                                    </p:anim>
                                    <p:anim calcmode="lin" valueType="num">
                                      <p:cBhvr additive="base">
                                        <p:cTn id="5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Overview: Decision Variables</a:t>
            </a:r>
            <a:endParaRPr lang="en-US" dirty="0"/>
          </a:p>
        </p:txBody>
      </p:sp>
      <p:sp>
        <p:nvSpPr>
          <p:cNvPr id="3" name="Content Placeholder 2"/>
          <p:cNvSpPr>
            <a:spLocks noGrp="1"/>
          </p:cNvSpPr>
          <p:nvPr>
            <p:ph idx="1"/>
          </p:nvPr>
        </p:nvSpPr>
        <p:spPr/>
        <p:txBody>
          <a:bodyPr/>
          <a:lstStyle/>
          <a:p>
            <a:r>
              <a:rPr lang="en-US" dirty="0" smtClean="0"/>
              <a:t>Possible Locations</a:t>
            </a:r>
          </a:p>
          <a:p>
            <a:pPr lvl="1"/>
            <a:r>
              <a:rPr lang="en-US" dirty="0" smtClean="0"/>
              <a:t>Las Vegas, NV</a:t>
            </a:r>
          </a:p>
          <a:p>
            <a:pPr lvl="1"/>
            <a:r>
              <a:rPr lang="en-US" dirty="0" smtClean="0"/>
              <a:t>New York, NY</a:t>
            </a:r>
          </a:p>
          <a:p>
            <a:pPr lvl="1"/>
            <a:r>
              <a:rPr lang="en-US" dirty="0" smtClean="0"/>
              <a:t>Montreal, Canada</a:t>
            </a:r>
          </a:p>
          <a:p>
            <a:pPr lvl="1"/>
            <a:r>
              <a:rPr lang="en-US" dirty="0" smtClean="0"/>
              <a:t>San Juan, Puerto Rico</a:t>
            </a:r>
          </a:p>
          <a:p>
            <a:pPr lvl="1"/>
            <a:r>
              <a:rPr lang="en-US" dirty="0" smtClean="0"/>
              <a:t>St. Louis, MO</a:t>
            </a:r>
          </a:p>
          <a:p>
            <a:pPr lvl="1"/>
            <a:r>
              <a:rPr lang="en-US" dirty="0" smtClean="0"/>
              <a:t>Hilton Head, SC</a:t>
            </a:r>
          </a:p>
          <a:p>
            <a:r>
              <a:rPr lang="en-US" dirty="0" smtClean="0"/>
              <a:t>Hotel Selection</a:t>
            </a:r>
          </a:p>
          <a:p>
            <a:pPr lvl="1"/>
            <a:r>
              <a:rPr lang="en-US" dirty="0" smtClean="0"/>
              <a:t>Several choices from each city (various star ratings)</a:t>
            </a:r>
          </a:p>
          <a:p>
            <a:r>
              <a:rPr lang="en-US" dirty="0" smtClean="0"/>
              <a:t>Possible Activities</a:t>
            </a:r>
          </a:p>
          <a:p>
            <a:pPr lvl="1"/>
            <a:r>
              <a:rPr lang="en-US" dirty="0" smtClean="0"/>
              <a:t>Gambling</a:t>
            </a:r>
          </a:p>
          <a:p>
            <a:pPr lvl="1"/>
            <a:r>
              <a:rPr lang="en-US" dirty="0" smtClean="0"/>
              <a:t>Gentlemen’s Club</a:t>
            </a:r>
          </a:p>
          <a:p>
            <a:pPr lvl="1"/>
            <a:r>
              <a:rPr lang="en-US" dirty="0" smtClean="0"/>
              <a:t>Sporting Event</a:t>
            </a:r>
          </a:p>
          <a:p>
            <a:pPr lvl="1"/>
            <a:r>
              <a:rPr lang="en-US" dirty="0" smtClean="0"/>
              <a:t>Paintball</a:t>
            </a:r>
          </a:p>
          <a:p>
            <a:pPr lvl="1"/>
            <a:r>
              <a:rPr lang="en-US" dirty="0" smtClean="0"/>
              <a:t>Brewery Tour</a:t>
            </a:r>
          </a:p>
          <a:p>
            <a:pPr lvl="1"/>
            <a:r>
              <a:rPr lang="en-US" dirty="0" smtClean="0"/>
              <a:t>Sleeping</a:t>
            </a:r>
          </a:p>
          <a:p>
            <a:pPr lvl="1"/>
            <a:r>
              <a:rPr lang="en-US" dirty="0" smtClean="0"/>
              <a:t>Eating</a:t>
            </a:r>
          </a:p>
          <a:p>
            <a:pPr lvl="1"/>
            <a:r>
              <a:rPr lang="en-US" dirty="0" smtClean="0"/>
              <a:t>Littlefield Competition (requested by Neil)</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7" end="17"/>
                                            </p:txEl>
                                          </p:spTgt>
                                        </p:tgtEl>
                                        <p:attrNameLst>
                                          <p:attrName>style.visibility</p:attrName>
                                        </p:attrNameLst>
                                      </p:cBhvr>
                                      <p:to>
                                        <p:strVal val="visible"/>
                                      </p:to>
                                    </p:set>
                                    <p:animEffect transition="in" filter="blinds(horizontal)">
                                      <p:cBhvr>
                                        <p:cTn id="7" dur="5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Overview: Objective &amp; Constraints</a:t>
            </a:r>
            <a:endParaRPr lang="en-US" dirty="0"/>
          </a:p>
        </p:txBody>
      </p:sp>
      <p:sp>
        <p:nvSpPr>
          <p:cNvPr id="3" name="Content Placeholder 2"/>
          <p:cNvSpPr>
            <a:spLocks noGrp="1"/>
          </p:cNvSpPr>
          <p:nvPr>
            <p:ph idx="1"/>
          </p:nvPr>
        </p:nvSpPr>
        <p:spPr>
          <a:xfrm>
            <a:off x="1371600" y="1152395"/>
            <a:ext cx="7525657" cy="5373665"/>
          </a:xfrm>
        </p:spPr>
        <p:txBody>
          <a:bodyPr/>
          <a:lstStyle/>
          <a:p>
            <a:r>
              <a:rPr lang="en-US" sz="2800" dirty="0" smtClean="0"/>
              <a:t>Objective: Maximize surplus </a:t>
            </a:r>
          </a:p>
          <a:p>
            <a:pPr lvl="1"/>
            <a:endParaRPr lang="en-US" sz="2000" dirty="0" smtClean="0"/>
          </a:p>
          <a:p>
            <a:pPr lvl="1"/>
            <a:endParaRPr lang="en-US" sz="2000" dirty="0" smtClean="0"/>
          </a:p>
          <a:p>
            <a:pPr lvl="1"/>
            <a:endParaRPr lang="en-US" sz="2000" dirty="0" smtClean="0"/>
          </a:p>
          <a:p>
            <a:pPr lvl="1"/>
            <a:r>
              <a:rPr lang="en-US" sz="2000" dirty="0" smtClean="0"/>
              <a:t>Surplus =		           minus</a:t>
            </a:r>
          </a:p>
          <a:p>
            <a:pPr lvl="1"/>
            <a:endParaRPr lang="en-US" sz="2000" dirty="0" smtClean="0"/>
          </a:p>
          <a:p>
            <a:pPr lvl="1"/>
            <a:endParaRPr lang="en-US" sz="2000" dirty="0" smtClean="0"/>
          </a:p>
          <a:p>
            <a:pPr lvl="2"/>
            <a:endParaRPr lang="en-US" sz="2000" dirty="0" smtClean="0"/>
          </a:p>
          <a:p>
            <a:pPr lvl="2"/>
            <a:r>
              <a:rPr lang="en-US" sz="2000" dirty="0" smtClean="0"/>
              <a:t>Fun: Based on preferences of Kevin and other participants as well as WTP</a:t>
            </a:r>
          </a:p>
          <a:p>
            <a:pPr lvl="2"/>
            <a:r>
              <a:rPr lang="en-US" sz="2000" dirty="0" smtClean="0"/>
              <a:t>Cost: Includes cost of activities, hotel, and travel</a:t>
            </a:r>
          </a:p>
        </p:txBody>
      </p:sp>
      <p:graphicFrame>
        <p:nvGraphicFramePr>
          <p:cNvPr id="1026" name="Object 2"/>
          <p:cNvGraphicFramePr>
            <a:graphicFrameLocks noChangeAspect="1"/>
          </p:cNvGraphicFramePr>
          <p:nvPr/>
        </p:nvGraphicFramePr>
        <p:xfrm>
          <a:off x="3487737" y="1877649"/>
          <a:ext cx="1372129" cy="1815406"/>
        </p:xfrm>
        <a:graphic>
          <a:graphicData uri="http://schemas.openxmlformats.org/presentationml/2006/ole">
            <p:oleObj spid="_x0000_s1026" name="Bitmap Image" r:id="rId4" imgW="2575238" imgH="3406435" progId="PBrush">
              <p:embed/>
            </p:oleObj>
          </a:graphicData>
        </a:graphic>
      </p:graphicFrame>
      <p:pic>
        <p:nvPicPr>
          <p:cNvPr id="1028" name="Picture 4"/>
          <p:cNvPicPr>
            <a:picLocks noChangeAspect="1" noChangeArrowheads="1"/>
          </p:cNvPicPr>
          <p:nvPr/>
        </p:nvPicPr>
        <p:blipFill>
          <a:blip r:embed="rId5" cstate="print"/>
          <a:srcRect/>
          <a:stretch>
            <a:fillRect/>
          </a:stretch>
        </p:blipFill>
        <p:spPr bwMode="auto">
          <a:xfrm>
            <a:off x="5778501" y="1998133"/>
            <a:ext cx="1612900" cy="16129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Overview: Objective &amp; Constraints</a:t>
            </a:r>
            <a:endParaRPr lang="en-US" dirty="0"/>
          </a:p>
        </p:txBody>
      </p:sp>
      <p:sp>
        <p:nvSpPr>
          <p:cNvPr id="3" name="Content Placeholder 2"/>
          <p:cNvSpPr>
            <a:spLocks noGrp="1"/>
          </p:cNvSpPr>
          <p:nvPr>
            <p:ph idx="1"/>
          </p:nvPr>
        </p:nvSpPr>
        <p:spPr>
          <a:xfrm>
            <a:off x="1371600" y="1152395"/>
            <a:ext cx="6449209" cy="3484151"/>
          </a:xfrm>
        </p:spPr>
        <p:txBody>
          <a:bodyPr/>
          <a:lstStyle/>
          <a:p>
            <a:r>
              <a:rPr lang="en-US" sz="2800" dirty="0" smtClean="0"/>
              <a:t>Constraints:</a:t>
            </a:r>
          </a:p>
          <a:p>
            <a:pPr lvl="1"/>
            <a:r>
              <a:rPr lang="en-US" sz="2000" dirty="0" smtClean="0"/>
              <a:t>Choose only one of the possible host cities</a:t>
            </a:r>
          </a:p>
          <a:p>
            <a:pPr lvl="1"/>
            <a:r>
              <a:rPr lang="en-US" sz="2000" dirty="0" smtClean="0"/>
              <a:t>Must stay in destination for consecutive nights</a:t>
            </a:r>
          </a:p>
          <a:p>
            <a:pPr lvl="1"/>
            <a:r>
              <a:rPr lang="en-US" sz="2000" dirty="0" smtClean="0"/>
              <a:t>Stay in only one hotel for the duration of the trip</a:t>
            </a:r>
          </a:p>
          <a:p>
            <a:pPr lvl="1"/>
            <a:r>
              <a:rPr lang="en-US" sz="2000" dirty="0" smtClean="0"/>
              <a:t>Activities in any given day must equal 24 hours</a:t>
            </a:r>
          </a:p>
          <a:p>
            <a:pPr lvl="1"/>
            <a:r>
              <a:rPr lang="en-US" sz="2000" dirty="0" smtClean="0"/>
              <a:t>Activity durations must be integer # of hours</a:t>
            </a:r>
          </a:p>
          <a:p>
            <a:pPr lvl="1"/>
            <a:r>
              <a:rPr lang="en-US" sz="2000" dirty="0" smtClean="0"/>
              <a:t>Do not exceed bachelor-defined maximums for each activity!  </a:t>
            </a:r>
          </a:p>
          <a:p>
            <a:pPr lvl="1"/>
            <a:endParaRPr lang="en-US" sz="2000" dirty="0" smtClean="0"/>
          </a:p>
          <a:p>
            <a:pPr lvl="1">
              <a:buNone/>
            </a:pPr>
            <a:endParaRPr lang="en-US" sz="2000" dirty="0" smtClean="0"/>
          </a:p>
          <a:p>
            <a:pPr lvl="3">
              <a:buNone/>
            </a:pPr>
            <a:endParaRPr lang="en-US" sz="2000" dirty="0" smtClean="0"/>
          </a:p>
          <a:p>
            <a:pPr lvl="3">
              <a:buNone/>
            </a:pPr>
            <a:endParaRPr lang="en-US" sz="2000" dirty="0" smtClean="0"/>
          </a:p>
          <a:p>
            <a:pPr lvl="1">
              <a:buNone/>
            </a:pPr>
            <a:endParaRPr lang="en-US" sz="2000" dirty="0"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Overview: Objective &amp; Constraints</a:t>
            </a:r>
            <a:endParaRPr lang="en-US" dirty="0"/>
          </a:p>
        </p:txBody>
      </p:sp>
      <p:sp>
        <p:nvSpPr>
          <p:cNvPr id="3" name="Content Placeholder 2"/>
          <p:cNvSpPr>
            <a:spLocks noGrp="1"/>
          </p:cNvSpPr>
          <p:nvPr>
            <p:ph idx="1"/>
          </p:nvPr>
        </p:nvSpPr>
        <p:spPr>
          <a:xfrm>
            <a:off x="1371600" y="1152395"/>
            <a:ext cx="6360459" cy="5373665"/>
          </a:xfrm>
        </p:spPr>
        <p:txBody>
          <a:bodyPr/>
          <a:lstStyle/>
          <a:p>
            <a:r>
              <a:rPr lang="en-US" sz="2800" dirty="0" smtClean="0"/>
              <a:t>Assumptions:</a:t>
            </a:r>
          </a:p>
          <a:p>
            <a:pPr lvl="1"/>
            <a:r>
              <a:rPr lang="en-US" sz="2000" dirty="0" smtClean="0"/>
              <a:t>Trip is assumed to be a weekend getaway.  Everyone arrives by 2pm Friday and stays anywhere between 1 and 3 nights.</a:t>
            </a:r>
          </a:p>
          <a:p>
            <a:pPr lvl="1"/>
            <a:r>
              <a:rPr lang="en-US" sz="2000" dirty="0" smtClean="0"/>
              <a:t>All 7 people will be attending.</a:t>
            </a:r>
          </a:p>
          <a:p>
            <a:pPr lvl="1"/>
            <a:r>
              <a:rPr lang="en-US" sz="2000" dirty="0" smtClean="0"/>
              <a:t>Everyone does the activities together.</a:t>
            </a:r>
          </a:p>
          <a:p>
            <a:pPr lvl="1"/>
            <a:endParaRPr lang="en-US" sz="2000" dirty="0" smtClean="0"/>
          </a:p>
          <a:p>
            <a:pPr lvl="1">
              <a:buNone/>
            </a:pPr>
            <a:r>
              <a:rPr lang="en-US" sz="2000" dirty="0" smtClean="0"/>
              <a:t>Bachelor parties can be serious business, and no man shall be left behind</a:t>
            </a:r>
          </a:p>
          <a:p>
            <a:pPr lvl="1">
              <a:buNone/>
            </a:pPr>
            <a:endParaRPr lang="en-US" sz="2000" dirty="0" smtClean="0"/>
          </a:p>
        </p:txBody>
      </p:sp>
      <p:pic>
        <p:nvPicPr>
          <p:cNvPr id="34819" name="Picture 3"/>
          <p:cNvPicPr>
            <a:picLocks noChangeAspect="1" noChangeArrowheads="1"/>
          </p:cNvPicPr>
          <p:nvPr/>
        </p:nvPicPr>
        <p:blipFill>
          <a:blip r:embed="rId3" cstate="print"/>
          <a:srcRect/>
          <a:stretch>
            <a:fillRect/>
          </a:stretch>
        </p:blipFill>
        <p:spPr bwMode="auto">
          <a:xfrm>
            <a:off x="3260725" y="4495259"/>
            <a:ext cx="2620963" cy="16541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4819"/>
                                        </p:tgtEl>
                                        <p:attrNameLst>
                                          <p:attrName>style.visibility</p:attrName>
                                        </p:attrNameLst>
                                      </p:cBhvr>
                                      <p:to>
                                        <p:strVal val="visible"/>
                                      </p:to>
                                    </p:set>
                                    <p:animEffect transition="in" filter="blinds(horizontal)">
                                      <p:cBhvr>
                                        <p:cTn id="10" dur="500"/>
                                        <p:tgtEl>
                                          <p:spTgt spid="34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3396</TotalTime>
  <Words>966</Words>
  <Application>Microsoft Office PowerPoint</Application>
  <PresentationFormat>On-screen Show (4:3)</PresentationFormat>
  <Paragraphs>196</Paragraphs>
  <Slides>17</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Default Design</vt:lpstr>
      <vt:lpstr>Bitmap Image</vt:lpstr>
      <vt:lpstr>Decision Maker 2000™ Bachelor Party Edition  April 26, 2010</vt:lpstr>
      <vt:lpstr>Agenda</vt:lpstr>
      <vt:lpstr>Problem Definition</vt:lpstr>
      <vt:lpstr>Critical Decisions – Location</vt:lpstr>
      <vt:lpstr>Critical Decisions – Hotel and Activities</vt:lpstr>
      <vt:lpstr>Project Overview: Decision Variables</vt:lpstr>
      <vt:lpstr>Project Overview: Objective &amp; Constraints</vt:lpstr>
      <vt:lpstr>Project Overview: Objective &amp; Constraints</vt:lpstr>
      <vt:lpstr>Project Overview: Objective &amp; Constraints</vt:lpstr>
      <vt:lpstr>Model Overview: Decision Variables</vt:lpstr>
      <vt:lpstr>Model Overview: Factors Considered</vt:lpstr>
      <vt:lpstr>Solver Configuration</vt:lpstr>
      <vt:lpstr>Conclusion</vt:lpstr>
      <vt:lpstr>Ways to Improve this Model</vt:lpstr>
      <vt:lpstr>Criminal Penalties and Probabilities</vt:lpstr>
      <vt:lpstr>Crystal Ball Simulation</vt:lpstr>
      <vt:lpstr>Legal Simulation Results</vt:lpstr>
    </vt:vector>
  </TitlesOfParts>
  <Company>뿿졀</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Kathryn</dc:creator>
  <cp:lastModifiedBy>dsb320</cp:lastModifiedBy>
  <cp:revision>142</cp:revision>
  <dcterms:created xsi:type="dcterms:W3CDTF">2010-04-25T20:12:02Z</dcterms:created>
  <dcterms:modified xsi:type="dcterms:W3CDTF">2010-04-26T23:13:11Z</dcterms:modified>
</cp:coreProperties>
</file>